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3"/>
  </p:notesMasterIdLst>
  <p:sldIdLst>
    <p:sldId id="256" r:id="rId2"/>
    <p:sldId id="275" r:id="rId3"/>
    <p:sldId id="277" r:id="rId4"/>
    <p:sldId id="385" r:id="rId5"/>
    <p:sldId id="280" r:id="rId6"/>
    <p:sldId id="281" r:id="rId7"/>
    <p:sldId id="284" r:id="rId8"/>
    <p:sldId id="283" r:id="rId9"/>
    <p:sldId id="285" r:id="rId10"/>
    <p:sldId id="286" r:id="rId11"/>
    <p:sldId id="287" r:id="rId12"/>
    <p:sldId id="288" r:id="rId13"/>
    <p:sldId id="290" r:id="rId14"/>
    <p:sldId id="278" r:id="rId15"/>
    <p:sldId id="279" r:id="rId16"/>
    <p:sldId id="405" r:id="rId17"/>
    <p:sldId id="406" r:id="rId18"/>
    <p:sldId id="407" r:id="rId19"/>
    <p:sldId id="408" r:id="rId20"/>
    <p:sldId id="409" r:id="rId21"/>
    <p:sldId id="291" r:id="rId22"/>
    <p:sldId id="340" r:id="rId23"/>
    <p:sldId id="361" r:id="rId24"/>
    <p:sldId id="384" r:id="rId25"/>
    <p:sldId id="326" r:id="rId26"/>
    <p:sldId id="323" r:id="rId27"/>
    <p:sldId id="324" r:id="rId28"/>
    <p:sldId id="386" r:id="rId29"/>
    <p:sldId id="292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87" r:id="rId41"/>
    <p:sldId id="293" r:id="rId42"/>
    <p:sldId id="410" r:id="rId43"/>
    <p:sldId id="411" r:id="rId44"/>
    <p:sldId id="412" r:id="rId45"/>
    <p:sldId id="413" r:id="rId46"/>
    <p:sldId id="414" r:id="rId47"/>
    <p:sldId id="416" r:id="rId48"/>
    <p:sldId id="417" r:id="rId49"/>
    <p:sldId id="418" r:id="rId50"/>
    <p:sldId id="419" r:id="rId51"/>
    <p:sldId id="415" r:id="rId52"/>
    <p:sldId id="420" r:id="rId53"/>
    <p:sldId id="422" r:id="rId54"/>
    <p:sldId id="421" r:id="rId55"/>
    <p:sldId id="423" r:id="rId56"/>
    <p:sldId id="424" r:id="rId57"/>
    <p:sldId id="425" r:id="rId58"/>
    <p:sldId id="426" r:id="rId59"/>
    <p:sldId id="427" r:id="rId60"/>
    <p:sldId id="428" r:id="rId61"/>
    <p:sldId id="388" r:id="rId62"/>
    <p:sldId id="404" r:id="rId63"/>
    <p:sldId id="298" r:id="rId64"/>
    <p:sldId id="294" r:id="rId65"/>
    <p:sldId id="295" r:id="rId66"/>
    <p:sldId id="297" r:id="rId67"/>
    <p:sldId id="299" r:id="rId68"/>
    <p:sldId id="300" r:id="rId69"/>
    <p:sldId id="301" r:id="rId70"/>
    <p:sldId id="305" r:id="rId71"/>
    <p:sldId id="317" r:id="rId72"/>
    <p:sldId id="316" r:id="rId73"/>
    <p:sldId id="315" r:id="rId74"/>
    <p:sldId id="314" r:id="rId75"/>
    <p:sldId id="307" r:id="rId76"/>
    <p:sldId id="311" r:id="rId77"/>
    <p:sldId id="312" r:id="rId78"/>
    <p:sldId id="313" r:id="rId79"/>
    <p:sldId id="318" r:id="rId80"/>
    <p:sldId id="319" r:id="rId81"/>
    <p:sldId id="320" r:id="rId82"/>
    <p:sldId id="322" r:id="rId83"/>
    <p:sldId id="321" r:id="rId84"/>
    <p:sldId id="399" r:id="rId85"/>
    <p:sldId id="400" r:id="rId86"/>
    <p:sldId id="401" r:id="rId87"/>
    <p:sldId id="402" r:id="rId88"/>
    <p:sldId id="403" r:id="rId89"/>
    <p:sldId id="429" r:id="rId90"/>
    <p:sldId id="431" r:id="rId91"/>
    <p:sldId id="430" r:id="rId9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74937A8-BF87-44AA-850B-6370EC020709}">
          <p14:sldIdLst>
            <p14:sldId id="256"/>
            <p14:sldId id="275"/>
            <p14:sldId id="277"/>
          </p14:sldIdLst>
        </p14:section>
        <p14:section name="Temps sur les écrans" id="{95521ECD-BFE4-4699-BB9D-140A37982731}">
          <p14:sldIdLst>
            <p14:sldId id="385"/>
            <p14:sldId id="280"/>
            <p14:sldId id="281"/>
            <p14:sldId id="284"/>
            <p14:sldId id="283"/>
            <p14:sldId id="285"/>
            <p14:sldId id="286"/>
            <p14:sldId id="287"/>
            <p14:sldId id="288"/>
          </p14:sldIdLst>
        </p14:section>
        <p14:section name="Bonnes pratiques" id="{6594485E-22F9-470E-8A80-68097D096B09}">
          <p14:sldIdLst>
            <p14:sldId id="290"/>
            <p14:sldId id="278"/>
            <p14:sldId id="279"/>
            <p14:sldId id="405"/>
            <p14:sldId id="406"/>
            <p14:sldId id="407"/>
            <p14:sldId id="408"/>
            <p14:sldId id="409"/>
          </p14:sldIdLst>
        </p14:section>
        <p14:section name="Les réseaux sociaux" id="{E614248A-6624-4370-B6B4-DFBCBDD75975}">
          <p14:sldIdLst>
            <p14:sldId id="291"/>
            <p14:sldId id="340"/>
            <p14:sldId id="361"/>
            <p14:sldId id="384"/>
            <p14:sldId id="326"/>
            <p14:sldId id="323"/>
            <p14:sldId id="324"/>
          </p14:sldIdLst>
        </p14:section>
        <p14:section name="cyberharcèlement" id="{C4F2472D-66A2-4A5D-BE3A-3B86BAE6A9DD}">
          <p14:sldIdLst>
            <p14:sldId id="386"/>
            <p14:sldId id="292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</p14:sldIdLst>
        </p14:section>
        <p14:section name="Infox" id="{A5CB212D-E1A1-4D3E-BF33-3C8D23C3479C}">
          <p14:sldIdLst>
            <p14:sldId id="387"/>
            <p14:sldId id="293"/>
            <p14:sldId id="410"/>
            <p14:sldId id="411"/>
            <p14:sldId id="412"/>
            <p14:sldId id="413"/>
            <p14:sldId id="414"/>
            <p14:sldId id="416"/>
            <p14:sldId id="417"/>
            <p14:sldId id="418"/>
            <p14:sldId id="419"/>
            <p14:sldId id="415"/>
            <p14:sldId id="420"/>
            <p14:sldId id="422"/>
            <p14:sldId id="421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Contenus inadaptés" id="{97C36490-40B5-44BE-9026-CC7337EA93D0}">
          <p14:sldIdLst>
            <p14:sldId id="388"/>
            <p14:sldId id="404"/>
            <p14:sldId id="298"/>
            <p14:sldId id="294"/>
            <p14:sldId id="295"/>
            <p14:sldId id="297"/>
            <p14:sldId id="299"/>
          </p14:sldIdLst>
        </p14:section>
        <p14:section name="Contrôle parental" id="{F4DF3687-D395-49FB-82FD-03FCD86D5E4E}">
          <p14:sldIdLst>
            <p14:sldId id="300"/>
            <p14:sldId id="301"/>
            <p14:sldId id="305"/>
            <p14:sldId id="317"/>
            <p14:sldId id="316"/>
            <p14:sldId id="315"/>
            <p14:sldId id="314"/>
            <p14:sldId id="307"/>
            <p14:sldId id="311"/>
            <p14:sldId id="312"/>
            <p14:sldId id="313"/>
            <p14:sldId id="318"/>
            <p14:sldId id="319"/>
            <p14:sldId id="320"/>
            <p14:sldId id="322"/>
            <p14:sldId id="321"/>
            <p14:sldId id="399"/>
            <p14:sldId id="400"/>
            <p14:sldId id="401"/>
            <p14:sldId id="402"/>
            <p14:sldId id="403"/>
            <p14:sldId id="429"/>
            <p14:sldId id="431"/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  <a:srgbClr val="FE904C"/>
    <a:srgbClr val="FDD500"/>
    <a:srgbClr val="FF6600"/>
    <a:srgbClr val="7ED957"/>
    <a:srgbClr val="F8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836" autoAdjust="0"/>
  </p:normalViewPr>
  <p:slideViewPr>
    <p:cSldViewPr snapToGrid="0">
      <p:cViewPr varScale="1">
        <p:scale>
          <a:sx n="64" d="100"/>
          <a:sy n="64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6694-108B-431D-B631-0E87E325ED26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3F12-29FB-4F28-B548-5E7336B90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5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Capacité de </a:t>
            </a:r>
            <a:r>
              <a:rPr lang="fr-FR" b="1" dirty="0" err="1"/>
              <a:t>rélfexion</a:t>
            </a:r>
            <a:r>
              <a:rPr lang="fr-FR" b="1" dirty="0"/>
              <a:t> : </a:t>
            </a:r>
            <a:r>
              <a:rPr lang="fr-FR" b="0" dirty="0"/>
              <a:t>risque de pensée zapping : très rapide et trop superficielle, appauvrit la mémoire, capacité réflexion et synthèse</a:t>
            </a:r>
          </a:p>
          <a:p>
            <a:endParaRPr lang="fr-FR" b="0" dirty="0"/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81474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Recherche d’information : </a:t>
            </a:r>
            <a:r>
              <a:rPr lang="fr-FR" b="0" dirty="0"/>
              <a:t>savoir trier le vrai du faux :  tout ce que l’on trouve en ligne n’est pas vrai</a:t>
            </a:r>
          </a:p>
          <a:p>
            <a:endParaRPr lang="fr-FR" b="0" dirty="0"/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14218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52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44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698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17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21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34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78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3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Atelier pour lancer ces différents sujets. Ils ont été abordés sous forme de jeu : ils devaient mener l’enquête sur ces 5 thèmes.</a:t>
            </a:r>
          </a:p>
          <a:p>
            <a:endParaRPr lang="fr-FR" dirty="0"/>
          </a:p>
          <a:p>
            <a:r>
              <a:rPr lang="fr-FR" dirty="0"/>
              <a:t>Dans un deuxième temps, il y aura un échange avec les enfants sur ce qu’ils auront vu/découvert et la fabrication d’un compte rendu commun, avec pour objectif de leur donner les bonnes pratiques à avoir sur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47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fait le point sur les avantages et les inconvénients des RS. Bonnes ou mauvaises pratiques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833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En bref : Se divertir, s’informer, se renseigner, s’inspirer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280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1" dirty="0" err="1"/>
              <a:t>Tiktok</a:t>
            </a:r>
            <a:r>
              <a:rPr lang="fr-FR" sz="1200" dirty="0"/>
              <a:t> : 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Application</a:t>
            </a:r>
            <a:r>
              <a:rPr lang="fr-FR" sz="1200" dirty="0">
                <a:solidFill>
                  <a:schemeClr val="tx1"/>
                </a:solidFill>
              </a:rPr>
              <a:t> de partage de vidéos </a:t>
            </a:r>
          </a:p>
          <a:p>
            <a:pPr algn="l"/>
            <a:endParaRPr lang="fr-FR" sz="1200" dirty="0">
              <a:solidFill>
                <a:schemeClr val="tx1"/>
              </a:solidFill>
            </a:endParaRPr>
          </a:p>
          <a:p>
            <a:pPr algn="l"/>
            <a:r>
              <a:rPr lang="fr-FR" sz="1200" dirty="0">
                <a:solidFill>
                  <a:schemeClr val="tx1"/>
                </a:solidFill>
              </a:rPr>
              <a:t>👉Permet de réaliser, visionner et partager des clips musicaux.</a:t>
            </a:r>
          </a:p>
          <a:p>
            <a:pPr algn="l"/>
            <a:r>
              <a:rPr lang="fr-FR" sz="1200" dirty="0">
                <a:solidFill>
                  <a:schemeClr val="tx1"/>
                </a:solidFill>
              </a:rPr>
              <a:t>👉 Possibilité de s’abonner aux comptes que l’on souhaite suivre</a:t>
            </a:r>
          </a:p>
          <a:p>
            <a:pPr algn="l"/>
            <a:r>
              <a:rPr lang="fr-FR" sz="1200" dirty="0">
                <a:solidFill>
                  <a:schemeClr val="tx1"/>
                </a:solidFill>
              </a:rPr>
              <a:t>👉 Pour faire défiler les vidéos : on glisse le doigt sur son écran.</a:t>
            </a:r>
          </a:p>
          <a:p>
            <a:pPr algn="l"/>
            <a:r>
              <a:rPr lang="fr-FR" sz="900" i="1" dirty="0">
                <a:solidFill>
                  <a:schemeClr val="tx1"/>
                </a:solidFill>
              </a:rPr>
              <a:t>Du haut vers le bas pour passer à la suivante, du bas vers le haut pour revenir à la précédente.</a:t>
            </a:r>
          </a:p>
          <a:p>
            <a:pPr algn="l"/>
            <a:endParaRPr lang="fr-FR" sz="900" i="1" dirty="0">
              <a:solidFill>
                <a:schemeClr val="tx1"/>
              </a:solidFill>
            </a:endParaRPr>
          </a:p>
          <a:p>
            <a:pPr algn="l"/>
            <a:r>
              <a:rPr lang="fr-FR" sz="900" b="1" dirty="0">
                <a:solidFill>
                  <a:schemeClr val="tx1"/>
                </a:solidFill>
              </a:rPr>
              <a:t>SNAPCHAT</a:t>
            </a:r>
            <a:r>
              <a:rPr lang="fr-FR" sz="9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fr-FR" sz="900" dirty="0">
                <a:solidFill>
                  <a:schemeClr val="tx1"/>
                </a:solidFill>
              </a:rPr>
              <a:t>👉 </a:t>
            </a:r>
            <a:r>
              <a:rPr lang="fr-FR" sz="900" b="1" dirty="0">
                <a:solidFill>
                  <a:schemeClr val="tx1"/>
                </a:solidFill>
              </a:rPr>
              <a:t>Application</a:t>
            </a:r>
            <a:r>
              <a:rPr lang="fr-FR" sz="900" dirty="0">
                <a:solidFill>
                  <a:schemeClr val="tx1"/>
                </a:solidFill>
              </a:rPr>
              <a:t> qui permet d’envoyer des messages avec des images ou des vidéos éphémères : elles disparaissent après avoir été visualisées</a:t>
            </a:r>
          </a:p>
          <a:p>
            <a:pPr algn="l"/>
            <a:r>
              <a:rPr lang="fr-FR" sz="900" dirty="0">
                <a:solidFill>
                  <a:schemeClr val="tx1"/>
                </a:solidFill>
              </a:rPr>
              <a:t>👉 </a:t>
            </a:r>
            <a:r>
              <a:rPr lang="fr-FR" sz="900" b="1" dirty="0" err="1">
                <a:solidFill>
                  <a:schemeClr val="tx1"/>
                </a:solidFill>
              </a:rPr>
              <a:t>Memories</a:t>
            </a:r>
            <a:r>
              <a:rPr lang="fr-FR" sz="900" b="1" dirty="0">
                <a:solidFill>
                  <a:schemeClr val="tx1"/>
                </a:solidFill>
              </a:rPr>
              <a:t> </a:t>
            </a:r>
            <a:r>
              <a:rPr lang="fr-FR" sz="900" dirty="0">
                <a:solidFill>
                  <a:schemeClr val="tx1"/>
                </a:solidFill>
              </a:rPr>
              <a:t> : pour sauvegarder les snaps et les </a:t>
            </a:r>
            <a:r>
              <a:rPr lang="fr-FR" sz="900" dirty="0" err="1">
                <a:solidFill>
                  <a:schemeClr val="tx1"/>
                </a:solidFill>
              </a:rPr>
              <a:t>posts</a:t>
            </a:r>
            <a:r>
              <a:rPr lang="fr-FR" sz="900" dirty="0">
                <a:solidFill>
                  <a:schemeClr val="tx1"/>
                </a:solidFill>
              </a:rPr>
              <a:t> sur un serveur privé.</a:t>
            </a:r>
          </a:p>
          <a:p>
            <a:pPr algn="l"/>
            <a:r>
              <a:rPr lang="fr-FR" sz="900" dirty="0">
                <a:solidFill>
                  <a:schemeClr val="tx1"/>
                </a:solidFill>
              </a:rPr>
              <a:t>👉 </a:t>
            </a:r>
            <a:r>
              <a:rPr lang="fr-FR" sz="900" b="1" dirty="0" err="1">
                <a:solidFill>
                  <a:schemeClr val="tx1"/>
                </a:solidFill>
              </a:rPr>
              <a:t>SnapMap</a:t>
            </a:r>
            <a:r>
              <a:rPr lang="fr-FR" sz="900" dirty="0">
                <a:solidFill>
                  <a:schemeClr val="tx1"/>
                </a:solidFill>
              </a:rPr>
              <a:t> : disponibles aux utilisateurs de Snapchat : permet de localiser les utilisateurs</a:t>
            </a:r>
          </a:p>
          <a:p>
            <a:pPr algn="l"/>
            <a:r>
              <a:rPr lang="fr-FR" sz="900" dirty="0">
                <a:solidFill>
                  <a:schemeClr val="tx1"/>
                </a:solidFill>
              </a:rPr>
              <a:t>👉 </a:t>
            </a:r>
            <a:r>
              <a:rPr lang="fr-FR" sz="900" b="1" dirty="0">
                <a:solidFill>
                  <a:schemeClr val="tx1"/>
                </a:solidFill>
              </a:rPr>
              <a:t> Story </a:t>
            </a:r>
            <a:r>
              <a:rPr lang="fr-FR" sz="900" dirty="0">
                <a:solidFill>
                  <a:schemeClr val="tx1"/>
                </a:solidFill>
              </a:rPr>
              <a:t>: contenu visible autant de fois qu’on veut pendant 24 heures</a:t>
            </a:r>
          </a:p>
          <a:p>
            <a:pPr algn="l"/>
            <a:endParaRPr lang="fr-FR" sz="900" dirty="0">
              <a:solidFill>
                <a:schemeClr val="tx1"/>
              </a:solidFill>
            </a:endParaRPr>
          </a:p>
          <a:p>
            <a:pPr algn="l"/>
            <a:r>
              <a:rPr lang="fr-FR" sz="900" dirty="0">
                <a:solidFill>
                  <a:schemeClr val="tx1"/>
                </a:solidFill>
              </a:rPr>
              <a:t>Twitter / MICROBLOGAGE</a:t>
            </a:r>
          </a:p>
          <a:p>
            <a:pPr algn="l"/>
            <a:endParaRPr lang="fr-FR" sz="900" i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396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139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fait le point sur les avantages et les inconvénients des RS. Bonnes ou mauvaises pratiques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23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694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fait le point sur les avantages et les inconvénients des RS. Bonnes ou mauvaises pratiques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346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Ils ont dû classer des situations pour différencier les protagonistes :</a:t>
            </a:r>
          </a:p>
          <a:p>
            <a:r>
              <a:rPr lang="fr-FR" dirty="0"/>
              <a:t>Victimes, harceleurs, témoins et vrais amis</a:t>
            </a:r>
          </a:p>
        </p:txBody>
      </p:sp>
    </p:spTree>
    <p:extLst>
      <p:ext uri="{BB962C8B-B14F-4D97-AF65-F5344CB8AC3E}">
        <p14:creationId xmlns:p14="http://schemas.microsoft.com/office/powerpoint/2010/main" val="1172422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338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86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fait le point sur les avantages et les inconvénients des écrans.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932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81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717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242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490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671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950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302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009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ont découvert que si on est témoin ou victime de harcèlement, il faut en parler, et qu’il existe un numéro gratuit</a:t>
            </a:r>
          </a:p>
        </p:txBody>
      </p:sp>
    </p:spTree>
    <p:extLst>
      <p:ext uri="{BB962C8B-B14F-4D97-AF65-F5344CB8AC3E}">
        <p14:creationId xmlns:p14="http://schemas.microsoft.com/office/powerpoint/2010/main" val="1584120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atelier en plusieurs étapes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5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Réflexion</a:t>
            </a:r>
            <a:r>
              <a:rPr lang="fr-FR" dirty="0"/>
              <a:t> : attention visuelle et concentration, prise de décision rapide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6342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122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851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627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5099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554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543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837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7073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295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07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Socialisation : </a:t>
            </a:r>
            <a:r>
              <a:rPr lang="fr-FR" b="0" dirty="0"/>
              <a:t> lieux de rencontres virtuels, créent du </a:t>
            </a:r>
            <a:r>
              <a:rPr lang="fr-FR" b="0" dirty="0" err="1"/>
              <a:t>lien.Réseaux</a:t>
            </a:r>
            <a:r>
              <a:rPr lang="fr-FR" b="0" dirty="0"/>
              <a:t> sociaux ouverture sur le monde, </a:t>
            </a:r>
            <a:r>
              <a:rPr lang="fr-FR" b="0" dirty="0" err="1"/>
              <a:t>debat</a:t>
            </a:r>
            <a:r>
              <a:rPr lang="fr-FR" b="0" dirty="0"/>
              <a:t>, communication. Peut être un espace solidaire aussi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5719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9447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1657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95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42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6695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2364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9859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6044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434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Hugo décrypte : résumé du lundi au vendredi des actualités</a:t>
            </a:r>
          </a:p>
          <a:p>
            <a:r>
              <a:rPr lang="fr-FR" dirty="0"/>
              <a:t>Le monde des ados (bi mensuel)</a:t>
            </a:r>
          </a:p>
          <a:p>
            <a:r>
              <a:rPr lang="fr-FR" dirty="0"/>
              <a:t>Salut ‘</a:t>
            </a:r>
            <a:r>
              <a:rPr lang="fr-FR" dirty="0" err="1"/>
              <a:t>linfo</a:t>
            </a:r>
            <a:r>
              <a:rPr lang="fr-FR" dirty="0"/>
              <a:t> ! (</a:t>
            </a:r>
            <a:r>
              <a:rPr lang="fr-FR" dirty="0" err="1"/>
              <a:t>astrapi</a:t>
            </a:r>
            <a:r>
              <a:rPr lang="fr-FR" dirty="0"/>
              <a:t>/France info)</a:t>
            </a:r>
          </a:p>
        </p:txBody>
      </p:sp>
    </p:spTree>
    <p:extLst>
      <p:ext uri="{BB962C8B-B14F-4D97-AF65-F5344CB8AC3E}">
        <p14:creationId xmlns:p14="http://schemas.microsoft.com/office/powerpoint/2010/main" val="97054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Recherche d’information : </a:t>
            </a:r>
            <a:r>
              <a:rPr lang="fr-FR" b="0" dirty="0"/>
              <a:t>aident à la recherchent, donnent accès à des connaissances, acquisition de savoir faire (tuto..)</a:t>
            </a:r>
          </a:p>
        </p:txBody>
      </p:sp>
    </p:spTree>
    <p:extLst>
      <p:ext uri="{BB962C8B-B14F-4D97-AF65-F5344CB8AC3E}">
        <p14:creationId xmlns:p14="http://schemas.microsoft.com/office/powerpoint/2010/main" val="6993361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fait le point sur les avantages et les inconvénients des RS. Bonnes ou mauvaises pratiques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1872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Pan </a:t>
            </a:r>
            <a:r>
              <a:rPr lang="fr-FR" dirty="0" err="1"/>
              <a:t>European</a:t>
            </a:r>
            <a:r>
              <a:rPr lang="fr-FR" dirty="0"/>
              <a:t> Game Information : système d’évaluation européen des jeux vidéos grâce à des logos</a:t>
            </a:r>
          </a:p>
          <a:p>
            <a:endParaRPr lang="fr-FR" dirty="0"/>
          </a:p>
          <a:p>
            <a:r>
              <a:rPr lang="fr-FR" dirty="0"/>
              <a:t>5 catégories age (ne prend pas en compte la difficulté du jeu : 3/7/12/16/18) et 8 de descriptions du contenu du jeu. Il y a un équivalent pour les âges pour les films/séries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1229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Equivalent de </a:t>
            </a:r>
            <a:r>
              <a:rPr lang="fr-FR" dirty="0" err="1"/>
              <a:t>youtube</a:t>
            </a:r>
            <a:r>
              <a:rPr lang="fr-FR" dirty="0"/>
              <a:t> mais pour les enfants (sans pub, et avec choix de </a:t>
            </a:r>
            <a:r>
              <a:rPr lang="fr-FR" dirty="0" err="1"/>
              <a:t>l’age</a:t>
            </a:r>
            <a:r>
              <a:rPr lang="fr-FR" dirty="0"/>
              <a:t> de l’enfant qui regarde, et donc des vidéos plus adaptées à lui)</a:t>
            </a:r>
          </a:p>
          <a:p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075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Moteur de recherche adapté au 6-12 ans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publicité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contenu violent ou pornographique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lien de commerce en ligne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7876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Moteur de recherche adapté au 6-12 ans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publicité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contenu violent ou pornographique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Pas de lien de commerce en ligne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6114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Equivalent de </a:t>
            </a:r>
            <a:r>
              <a:rPr lang="fr-FR" dirty="0" err="1"/>
              <a:t>wikipédia</a:t>
            </a:r>
            <a:r>
              <a:rPr lang="fr-FR" dirty="0"/>
              <a:t> pour les enfants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9609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expliquera les jeux</a:t>
            </a:r>
          </a:p>
          <a:p>
            <a:r>
              <a:rPr lang="fr-FR" dirty="0"/>
              <a:t>Suggestions en fonction de l’âge</a:t>
            </a:r>
          </a:p>
          <a:p>
            <a:r>
              <a:rPr lang="fr-FR" dirty="0"/>
              <a:t>Possibilité de trouver des jeux à faire en famille</a:t>
            </a:r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1834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5036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4833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Encadre navigation : limite l’accès à internet et ou à certains sites</a:t>
            </a:r>
          </a:p>
        </p:txBody>
      </p:sp>
    </p:spTree>
    <p:extLst>
      <p:ext uri="{BB962C8B-B14F-4D97-AF65-F5344CB8AC3E}">
        <p14:creationId xmlns:p14="http://schemas.microsoft.com/office/powerpoint/2010/main" val="93880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Valorisation des talents : </a:t>
            </a:r>
            <a:r>
              <a:rPr lang="fr-FR" b="0" dirty="0"/>
              <a:t>RS permettent de promouvoir œuvres et talents. Vitrine sans égal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0645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Définir plages d’activités numériques : jeux vidéos/sites/réseaux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6315222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 jeux pour bon age : grâce aux </a:t>
            </a:r>
            <a:r>
              <a:rPr lang="fr-FR" dirty="0" err="1"/>
              <a:t>pegi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5609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Protéger sa vie privée : Ainsi, certains neutralisent la saisie d’informations personnelles dans un questionnaire. Ils peuvent aussi bloquer les </a:t>
            </a:r>
            <a:r>
              <a:rPr lang="fr-FR" i="1" dirty="0"/>
              <a:t>chats</a:t>
            </a:r>
            <a:r>
              <a:rPr lang="fr-FR" dirty="0"/>
              <a:t> ou empêcher l’accès à des forums.</a:t>
            </a:r>
          </a:p>
        </p:txBody>
      </p:sp>
    </p:spTree>
    <p:extLst>
      <p:ext uri="{BB962C8B-B14F-4D97-AF65-F5344CB8AC3E}">
        <p14:creationId xmlns:p14="http://schemas.microsoft.com/office/powerpoint/2010/main" val="5341915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Limiter les accès : Les système de contrôles parentaux peuvent ainsi restreindre l’accès à certaines zones et applications ou à certains dossiers.</a:t>
            </a:r>
          </a:p>
        </p:txBody>
      </p:sp>
    </p:spTree>
    <p:extLst>
      <p:ext uri="{BB962C8B-B14F-4D97-AF65-F5344CB8AC3E}">
        <p14:creationId xmlns:p14="http://schemas.microsoft.com/office/powerpoint/2010/main" val="41872709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Limiter les accès : Les système de contrôles parentaux peuvent ainsi restreindre l’accès à certaines zones et applications ou à certains dossiers.</a:t>
            </a:r>
          </a:p>
        </p:txBody>
      </p:sp>
    </p:spTree>
    <p:extLst>
      <p:ext uri="{BB962C8B-B14F-4D97-AF65-F5344CB8AC3E}">
        <p14:creationId xmlns:p14="http://schemas.microsoft.com/office/powerpoint/2010/main" val="39869167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5714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1455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8261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 d’installer un contrôle parental, vous devez </a:t>
            </a:r>
            <a:r>
              <a:rPr lang="fr-FR" b="1" dirty="0"/>
              <a:t>informer</a:t>
            </a:r>
            <a:r>
              <a:rPr lang="fr-FR" dirty="0"/>
              <a:t> votre enfant et en parler avec lui.</a:t>
            </a:r>
          </a:p>
        </p:txBody>
      </p:sp>
    </p:spTree>
    <p:extLst>
      <p:ext uri="{BB962C8B-B14F-4D97-AF65-F5344CB8AC3E}">
        <p14:creationId xmlns:p14="http://schemas.microsoft.com/office/powerpoint/2010/main" val="18823312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L’outil ne doit pas remplacer la </a:t>
            </a:r>
            <a:r>
              <a:rPr lang="fr-FR" b="1" dirty="0"/>
              <a:t>confiance</a:t>
            </a:r>
            <a:r>
              <a:rPr lang="fr-FR" dirty="0"/>
              <a:t> mais vous aider dans l’éducation de votre enfant.</a:t>
            </a:r>
          </a:p>
        </p:txBody>
      </p:sp>
    </p:spTree>
    <p:extLst>
      <p:ext uri="{BB962C8B-B14F-4D97-AF65-F5344CB8AC3E}">
        <p14:creationId xmlns:p14="http://schemas.microsoft.com/office/powerpoint/2010/main" val="273683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Problèmes oculaires : </a:t>
            </a:r>
            <a:r>
              <a:rPr lang="fr-FR" b="0" dirty="0"/>
              <a:t>la lumière bleue des écrans à </a:t>
            </a:r>
            <a:r>
              <a:rPr lang="fr-FR" b="0" dirty="0" err="1"/>
              <a:t>led</a:t>
            </a:r>
            <a:r>
              <a:rPr lang="fr-FR" b="0" dirty="0"/>
              <a:t> : proche de la lumière du soleil, elle stimule notre cerveau et empêche la création de l’hormone de sommeil (mélatonine) et d’autres problèmes sur le long terme (cataracte, maux de tête…)</a:t>
            </a:r>
          </a:p>
          <a:p>
            <a:endParaRPr lang="fr-FR" dirty="0"/>
          </a:p>
          <a:p>
            <a:r>
              <a:rPr lang="fr-FR" dirty="0"/>
              <a:t>Le fait de fixer un champ visuel réduit est mauvais aussi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Crispation des muscles des yeux, fatigue système nerveux et du corps tout entier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858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L’outil ne doit </a:t>
            </a:r>
            <a:r>
              <a:rPr lang="fr-FR" b="1" dirty="0"/>
              <a:t>pas être invasif </a:t>
            </a:r>
            <a:r>
              <a:rPr lang="fr-FR" dirty="0"/>
              <a:t>et vous permettre de rentrer dans la vie privée de votre enfant.</a:t>
            </a:r>
          </a:p>
        </p:txBody>
      </p:sp>
    </p:spTree>
    <p:extLst>
      <p:ext uri="{BB962C8B-B14F-4D97-AF65-F5344CB8AC3E}">
        <p14:creationId xmlns:p14="http://schemas.microsoft.com/office/powerpoint/2010/main" val="15087432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site e-enfance vous donne des outils, et des procédures pour installer et utiliser un contrôle parental</a:t>
            </a:r>
          </a:p>
        </p:txBody>
      </p:sp>
    </p:spTree>
    <p:extLst>
      <p:ext uri="{BB962C8B-B14F-4D97-AF65-F5344CB8AC3E}">
        <p14:creationId xmlns:p14="http://schemas.microsoft.com/office/powerpoint/2010/main" val="38046693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3063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906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2584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ce n’est pas avec vous, il faut passer le relai (psy, famille…)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0750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Dès le plus jeune age</a:t>
            </a:r>
          </a:p>
          <a:p>
            <a:r>
              <a:rPr lang="fr-FR" dirty="0"/>
              <a:t>Préciser que cela peut arriver</a:t>
            </a:r>
          </a:p>
          <a:p>
            <a:r>
              <a:rPr lang="fr-FR" dirty="0"/>
              <a:t>Que ce n’est pas de leur faute</a:t>
            </a:r>
          </a:p>
          <a:p>
            <a:r>
              <a:rPr lang="fr-FR" dirty="0"/>
              <a:t>Dire qu’il faut en parler</a:t>
            </a:r>
          </a:p>
        </p:txBody>
      </p:sp>
    </p:spTree>
    <p:extLst>
      <p:ext uri="{BB962C8B-B14F-4D97-AF65-F5344CB8AC3E}">
        <p14:creationId xmlns:p14="http://schemas.microsoft.com/office/powerpoint/2010/main" val="37426518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Surtout les ados que relayer des contenus violents ou dégradant est puni par la loi (ils sont responsables de ce qu’ils postent)</a:t>
            </a:r>
          </a:p>
        </p:txBody>
      </p:sp>
    </p:spTree>
    <p:extLst>
      <p:ext uri="{BB962C8B-B14F-4D97-AF65-F5344CB8AC3E}">
        <p14:creationId xmlns:p14="http://schemas.microsoft.com/office/powerpoint/2010/main" val="4061390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Surtout les ados que relayer des contenus violents ou dégradant est puni par la loi (ils sont responsables de ce qu’ils postent)</a:t>
            </a:r>
          </a:p>
        </p:txBody>
      </p:sp>
    </p:spTree>
    <p:extLst>
      <p:ext uri="{BB962C8B-B14F-4D97-AF65-F5344CB8AC3E}">
        <p14:creationId xmlns:p14="http://schemas.microsoft.com/office/powerpoint/2010/main" val="33170072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Surtout les ados que relayer des contenus violents ou dégradant est puni par la loi (ils sont responsables de ce qu’ils postent)</a:t>
            </a:r>
          </a:p>
        </p:txBody>
      </p:sp>
    </p:spTree>
    <p:extLst>
      <p:ext uri="{BB962C8B-B14F-4D97-AF65-F5344CB8AC3E}">
        <p14:creationId xmlns:p14="http://schemas.microsoft.com/office/powerpoint/2010/main" val="309814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Concentration : </a:t>
            </a:r>
            <a:r>
              <a:rPr lang="fr-FR" b="0" dirty="0"/>
              <a:t>l’attention pour un écran n’est pas la même que pour autre chose. Les écrans peuvent épuiser les ressources de concentration des enfants si on les met avant l’école</a:t>
            </a:r>
            <a:r>
              <a:rPr lang="fr-FR" b="1" dirty="0"/>
              <a:t> 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545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Tutoiements ?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s’écoute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 de jugement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Respect, tolérance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8644-4B25-F58D-7EE3-6F3DD1D6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7BB054-4ED5-DF5F-8E53-CA364308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5BA91B-B9DA-E40C-8EED-074AE81C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7358-EBB2-4D11-A967-6D11B846015B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AC566-0B9B-377F-244B-4027A09A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F61DD-0EAA-9998-A90A-EA7D2B81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16325-993A-BB21-FB45-485AB0CF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4205F4-4C9B-2058-1E47-0205F104C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9DCAD-1A07-3E6F-4C8A-52D4B954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21B4-C957-4785-BA2C-8BA004078DEA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59C1C-87BD-9160-2389-C22A69D8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312E27-EF75-8386-5AEC-BC170AB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962F83-B44F-0311-A1DB-A7C5FC117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A583A1-44F7-E8F4-DA22-63171EE4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0120A-CFD2-F671-4814-5A523DE6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99B2-65B3-4E5A-A3D1-9F8E6E68E69B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C4C961-4048-7145-C2B1-3CBE33BC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5EC66-81DE-AB8C-69E2-F467A2A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78968-7697-BC39-6AAE-72EB01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85441-D581-BAF9-4507-22C6FAB5C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FEB8C-8E33-DC33-346B-829334ED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0DFE-DFC1-48B5-8DB5-E668311DF4F4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C18C1-FC0E-C392-EBBC-3E0EEA13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D491D-09EA-6287-417B-274DA3C0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10E14-1659-DA86-5535-241A07A4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F407CD-138E-9A98-EB08-F308C8FB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76093-22FF-67C0-1A2C-9453AB0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E025-193A-4B35-886A-CD46AA4D0966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1386C-310B-513E-99BC-FC4096A6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1E1EC-02AE-D4E5-88C7-DD59AC48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11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8C060-28A1-D645-8883-B85A7148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C09037-ECA5-7BEC-E0D0-3FD82D4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3589D5-2A88-DDD1-D311-69C199812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749F18-D7B5-9A93-7744-8BB7B1D7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0126-05F1-46E8-85F6-C6D54BBA3CE7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9E56B0-A06C-A41B-C922-FB074782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A59726-2CF7-8595-62C4-01730CFC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1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BC8B9-CE2C-AAC2-A919-0982C25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3853EE-3C75-72BB-83B4-5A7CECF8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46C22-332F-6EC2-0855-3BBF2EE9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3BCA1B-FB24-839A-6B14-F5EB31BE8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5960A8-CFEF-3F4A-3187-7FF4733F5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E0F5B7-6F34-0E21-F283-54A155B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0BAC-0045-4078-9433-54AA9243C346}" type="datetime1">
              <a:rPr lang="fr-FR" smtClean="0"/>
              <a:t>12/07/2024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E1E14D-0F5F-B661-4229-29D7BB2F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BE48BE-9951-28AD-7761-2AC367F7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B4D14-75DE-20DE-0C6E-15C12076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DC136-AD75-50F3-AB33-EEBCBB5D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512-EC0E-48B2-967E-111245296073}" type="datetime1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FBD4CD-5A9D-640C-6FF6-BB50B6EF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93960-9961-2618-C61B-F0D8CF8A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D45186-FC30-BB28-E37C-67BE8FBB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7EF7-347B-4D29-A13F-770EE6AB0D0B}" type="datetime1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A0C596-5AC1-6E7D-FA2D-1E9C378C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B7461-8C33-C7E6-704F-4884844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7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FECF0-01C1-CAC2-E8F2-2631F743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AFD33E-B258-10DA-29B6-654D0D33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91AEF-D7D5-3AE3-2787-10E7CE4F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6A209C-970E-CB9E-D82F-C413C562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D7E0-6C74-4DC3-ADF2-A262C9F849C6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EC3D0A-2C2D-2763-037F-30DF5EFC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6E7A96-5022-9BC4-8E54-1D13F290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30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0680E-5169-6921-381F-ECD2864D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413E81-EC80-D6C1-3866-D75E195A7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A44D0E-A3B7-08A5-1D56-63A103D38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55C47B-53D3-5B4F-99F1-E3DF6B08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3D38-DEC3-4DD2-BFD2-708EDB2C453A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46D7C6-91D0-DA21-957F-685B13A3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AABF21-8341-880C-7ECB-BCB3DF81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1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4CB5A1-366C-2B7A-7290-3D1E4A4C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85F649-CE4A-55D9-5FED-A9E770CF8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C174D-6511-79F0-879A-124E02517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4F02-6746-4484-BCED-37707E68B9BC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72702-A901-CB8F-8186-F3C35246E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E-parentalité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B5848F-CFE2-EABB-FAAF-EF5703514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5943-ED5E-4516-BF70-8429D2AAE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8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823CA9-AF2A-315E-CD38-0AEDECA62541}"/>
              </a:ext>
            </a:extLst>
          </p:cNvPr>
          <p:cNvSpPr/>
          <p:nvPr/>
        </p:nvSpPr>
        <p:spPr>
          <a:xfrm>
            <a:off x="770021" y="525379"/>
            <a:ext cx="10651958" cy="5807242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FBF5B4-68B2-FDC1-4943-402459F4C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3920"/>
            <a:ext cx="9144000" cy="2622246"/>
          </a:xfrm>
        </p:spPr>
        <p:txBody>
          <a:bodyPr>
            <a:noAutofit/>
          </a:bodyPr>
          <a:lstStyle/>
          <a:p>
            <a:r>
              <a:rPr lang="fr-FR" sz="10000" dirty="0">
                <a:solidFill>
                  <a:schemeClr val="bg1"/>
                </a:solidFill>
                <a:latin typeface="Brush Script MT" panose="03060802040406070304" pitchFamily="66" charset="0"/>
              </a:rPr>
              <a:t>Parentalité et numérique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6BCA6A3-9C93-F3CD-98B7-587B2B465D43}"/>
              </a:ext>
            </a:extLst>
          </p:cNvPr>
          <p:cNvGrpSpPr/>
          <p:nvPr/>
        </p:nvGrpSpPr>
        <p:grpSpPr>
          <a:xfrm>
            <a:off x="3080060" y="1971472"/>
            <a:ext cx="6031880" cy="1457528"/>
            <a:chOff x="3132273" y="3524014"/>
            <a:chExt cx="6031880" cy="14575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D3C4BF-8A05-49EE-C651-3C277C5A1018}"/>
                </a:ext>
              </a:extLst>
            </p:cNvPr>
            <p:cNvSpPr/>
            <p:nvPr/>
          </p:nvSpPr>
          <p:spPr>
            <a:xfrm>
              <a:off x="3132273" y="3524014"/>
              <a:ext cx="5927454" cy="145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39EAF7B-DB60-7354-583A-7CE2740E223B}"/>
                </a:ext>
              </a:extLst>
            </p:cNvPr>
            <p:cNvGrpSpPr/>
            <p:nvPr/>
          </p:nvGrpSpPr>
          <p:grpSpPr>
            <a:xfrm>
              <a:off x="3236699" y="3524014"/>
              <a:ext cx="5927454" cy="1457528"/>
              <a:chOff x="3267020" y="3954793"/>
              <a:chExt cx="5927454" cy="1457528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536DBF8-60B1-EA99-5A8A-996D78A6E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67020" y="4078635"/>
                <a:ext cx="781159" cy="1095528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AEA20AFE-97B0-FEF4-CD0E-9B7311E56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362" y="4059582"/>
                <a:ext cx="1190791" cy="1133633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02B4C6E8-B8D9-5F98-FDE3-274168206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280" y="4078635"/>
                <a:ext cx="1295581" cy="1209844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F1D99819-1819-36F7-EE15-004D776C5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56" y="3954793"/>
                <a:ext cx="1200318" cy="1457528"/>
              </a:xfrm>
              <a:prstGeom prst="rect">
                <a:avLst/>
              </a:prstGeom>
            </p:spPr>
          </p:pic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FFA7AE8-F4CB-B7DF-B262-ADC87B06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6139" y="3701546"/>
              <a:ext cx="919722" cy="1073009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23AFE30A-C4A8-9CA0-21D6-2D1E3376A3CD}"/>
              </a:ext>
            </a:extLst>
          </p:cNvPr>
          <p:cNvSpPr txBox="1">
            <a:spLocks/>
          </p:cNvSpPr>
          <p:nvPr/>
        </p:nvSpPr>
        <p:spPr>
          <a:xfrm>
            <a:off x="1931648" y="-700918"/>
            <a:ext cx="9144000" cy="2622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0" dirty="0">
                <a:solidFill>
                  <a:schemeClr val="bg1"/>
                </a:solidFill>
                <a:latin typeface="Brush Script MT" panose="03060802040406070304" pitchFamily="66" charset="0"/>
              </a:rPr>
              <a:t>Bienvenue</a:t>
            </a:r>
          </a:p>
        </p:txBody>
      </p:sp>
    </p:spTree>
    <p:extLst>
      <p:ext uri="{BB962C8B-B14F-4D97-AF65-F5344CB8AC3E}">
        <p14:creationId xmlns:p14="http://schemas.microsoft.com/office/powerpoint/2010/main" val="362666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05D-5CC8-4447-B203-5CF707DF05B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E999C-5394-4DA2-14A2-BC2CE8A55917}"/>
              </a:ext>
            </a:extLst>
          </p:cNvPr>
          <p:cNvSpPr/>
          <p:nvPr/>
        </p:nvSpPr>
        <p:spPr>
          <a:xfrm>
            <a:off x="547027" y="2898227"/>
            <a:ext cx="3325545" cy="230886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Problèmes oculaires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7C52BCC-2516-8687-9047-A5D6CEAA5720}"/>
              </a:ext>
            </a:extLst>
          </p:cNvPr>
          <p:cNvSpPr/>
          <p:nvPr/>
        </p:nvSpPr>
        <p:spPr>
          <a:xfrm>
            <a:off x="3872572" y="4581328"/>
            <a:ext cx="3325545" cy="118751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Concentration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7EF148E-0EA3-CCB2-1F26-DEF1701E6287}"/>
              </a:ext>
            </a:extLst>
          </p:cNvPr>
          <p:cNvCxnSpPr/>
          <p:nvPr/>
        </p:nvCxnSpPr>
        <p:spPr>
          <a:xfrm>
            <a:off x="838200" y="99840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544BD04D-265A-729F-A59B-FFA90BE7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36" y="91546"/>
            <a:ext cx="647790" cy="826490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AF0C0199-DA22-10B7-B387-B28D46791C0A}"/>
              </a:ext>
            </a:extLst>
          </p:cNvPr>
          <p:cNvSpPr txBox="1">
            <a:spLocks/>
          </p:cNvSpPr>
          <p:nvPr/>
        </p:nvSpPr>
        <p:spPr>
          <a:xfrm>
            <a:off x="3581400" y="13652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CB5B7D-3FFF-4749-40C4-55FD506B87F4}"/>
              </a:ext>
            </a:extLst>
          </p:cNvPr>
          <p:cNvSpPr txBox="1"/>
          <p:nvPr/>
        </p:nvSpPr>
        <p:spPr>
          <a:xfrm>
            <a:off x="2140590" y="1243014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C424F16-3165-387E-4E45-6078579A9812}"/>
              </a:ext>
            </a:extLst>
          </p:cNvPr>
          <p:cNvSpPr txBox="1"/>
          <p:nvPr/>
        </p:nvSpPr>
        <p:spPr>
          <a:xfrm>
            <a:off x="2140589" y="1813548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Dommages qu’ils peuvent causer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939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F758-FF6D-4804-80A9-29DDE6694CC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F1FAB7-A469-E4AB-6435-BFB817F0A609}"/>
              </a:ext>
            </a:extLst>
          </p:cNvPr>
          <p:cNvSpPr/>
          <p:nvPr/>
        </p:nvSpPr>
        <p:spPr>
          <a:xfrm>
            <a:off x="7168461" y="2817910"/>
            <a:ext cx="2301938" cy="198901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7CCC59-E996-002F-37FF-5A2F8C8D381A}"/>
              </a:ext>
            </a:extLst>
          </p:cNvPr>
          <p:cNvSpPr/>
          <p:nvPr/>
        </p:nvSpPr>
        <p:spPr>
          <a:xfrm>
            <a:off x="547027" y="2898227"/>
            <a:ext cx="3325545" cy="230886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Problèmes oculaires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2D03790-C880-7F02-7F31-9264203C9504}"/>
              </a:ext>
            </a:extLst>
          </p:cNvPr>
          <p:cNvSpPr/>
          <p:nvPr/>
        </p:nvSpPr>
        <p:spPr>
          <a:xfrm>
            <a:off x="3872572" y="4581328"/>
            <a:ext cx="3325545" cy="118751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Concentration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A1DFDD4-33E9-0357-4607-69962E36BB8F}"/>
              </a:ext>
            </a:extLst>
          </p:cNvPr>
          <p:cNvCxnSpPr/>
          <p:nvPr/>
        </p:nvCxnSpPr>
        <p:spPr>
          <a:xfrm>
            <a:off x="838200" y="99840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9724F42-4E1D-F0A4-F007-39D65974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36" y="91546"/>
            <a:ext cx="647790" cy="82649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80996792-9E79-C8A5-189E-264779952696}"/>
              </a:ext>
            </a:extLst>
          </p:cNvPr>
          <p:cNvSpPr txBox="1">
            <a:spLocks/>
          </p:cNvSpPr>
          <p:nvPr/>
        </p:nvSpPr>
        <p:spPr>
          <a:xfrm>
            <a:off x="3581400" y="13652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AE54255-AC63-D876-20E9-9CC85C2A54B5}"/>
              </a:ext>
            </a:extLst>
          </p:cNvPr>
          <p:cNvSpPr txBox="1"/>
          <p:nvPr/>
        </p:nvSpPr>
        <p:spPr>
          <a:xfrm>
            <a:off x="2140590" y="1243014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F90A4DC-63F2-A8DE-991D-951B42D73D6C}"/>
              </a:ext>
            </a:extLst>
          </p:cNvPr>
          <p:cNvSpPr txBox="1"/>
          <p:nvPr/>
        </p:nvSpPr>
        <p:spPr>
          <a:xfrm>
            <a:off x="2140589" y="1813548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Dommages qu’ils peuvent causer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376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FBA5-147C-41E8-B0A3-DE5CB0DDD73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A286C71-C54E-CF94-0C7F-B6148BF49D4C}"/>
              </a:ext>
            </a:extLst>
          </p:cNvPr>
          <p:cNvSpPr/>
          <p:nvPr/>
        </p:nvSpPr>
        <p:spPr>
          <a:xfrm>
            <a:off x="9697791" y="4656860"/>
            <a:ext cx="1784959" cy="14645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Infos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714168B-212D-79E4-BD82-6B9B98CF26FD}"/>
              </a:ext>
            </a:extLst>
          </p:cNvPr>
          <p:cNvCxnSpPr/>
          <p:nvPr/>
        </p:nvCxnSpPr>
        <p:spPr>
          <a:xfrm>
            <a:off x="838200" y="99840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8F35FAB2-8A38-D3B6-5BE5-5E409F328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36" y="91546"/>
            <a:ext cx="647790" cy="82649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8AE95ABF-C57E-FFF8-64DA-39770B5F1A58}"/>
              </a:ext>
            </a:extLst>
          </p:cNvPr>
          <p:cNvSpPr txBox="1">
            <a:spLocks/>
          </p:cNvSpPr>
          <p:nvPr/>
        </p:nvSpPr>
        <p:spPr>
          <a:xfrm>
            <a:off x="3581400" y="13652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32CA9BA-E0E2-5762-9429-A90D29311A1E}"/>
              </a:ext>
            </a:extLst>
          </p:cNvPr>
          <p:cNvSpPr txBox="1"/>
          <p:nvPr/>
        </p:nvSpPr>
        <p:spPr>
          <a:xfrm>
            <a:off x="2140590" y="1243014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B7A7EA-8253-1846-86AC-F7FD0441261B}"/>
              </a:ext>
            </a:extLst>
          </p:cNvPr>
          <p:cNvSpPr txBox="1"/>
          <p:nvPr/>
        </p:nvSpPr>
        <p:spPr>
          <a:xfrm>
            <a:off x="2140589" y="1813548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Dommages qu’ils peuvent causer :</a:t>
            </a:r>
            <a:endParaRPr lang="fr-FR" sz="28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7B5775F-1A87-66E1-8CA8-412812036748}"/>
              </a:ext>
            </a:extLst>
          </p:cNvPr>
          <p:cNvSpPr/>
          <p:nvPr/>
        </p:nvSpPr>
        <p:spPr>
          <a:xfrm>
            <a:off x="7168461" y="2817910"/>
            <a:ext cx="2301938" cy="198901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82A8F7C-0981-3676-460B-0889CC6EAC26}"/>
              </a:ext>
            </a:extLst>
          </p:cNvPr>
          <p:cNvSpPr/>
          <p:nvPr/>
        </p:nvSpPr>
        <p:spPr>
          <a:xfrm>
            <a:off x="547027" y="2898227"/>
            <a:ext cx="3325545" cy="230886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Problèmes oculaires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03ACE39-FFE1-4A3D-9284-353E8875AFDF}"/>
              </a:ext>
            </a:extLst>
          </p:cNvPr>
          <p:cNvSpPr/>
          <p:nvPr/>
        </p:nvSpPr>
        <p:spPr>
          <a:xfrm>
            <a:off x="3872572" y="4581328"/>
            <a:ext cx="3325545" cy="118751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310221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7549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0D5A-0AA9-45E8-92DF-7F5903EA3F2D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162" y="25731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3409126" y="70710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10B530-8AD2-8D6D-FE09-CF069B6B59AA}"/>
              </a:ext>
            </a:extLst>
          </p:cNvPr>
          <p:cNvSpPr txBox="1"/>
          <p:nvPr/>
        </p:nvSpPr>
        <p:spPr>
          <a:xfrm>
            <a:off x="2140591" y="1526887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Les bonnes pratiques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B8419-28E6-FA0B-9629-7C453A469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284" y="2802968"/>
            <a:ext cx="5401429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31D6-3209-4AAC-B025-8AF543F556C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36" y="136525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3581400" y="181504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2140591" y="1347930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Rappel des bonnes pratiques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D344E0-045C-5BD4-A4BD-59785DD84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/>
          <a:stretch/>
        </p:blipFill>
        <p:spPr>
          <a:xfrm>
            <a:off x="2898034" y="2119069"/>
            <a:ext cx="6395930" cy="455742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CAF1E02-502E-0244-4E1D-260E492A9C68}"/>
              </a:ext>
            </a:extLst>
          </p:cNvPr>
          <p:cNvSpPr/>
          <p:nvPr/>
        </p:nvSpPr>
        <p:spPr>
          <a:xfrm>
            <a:off x="5032375" y="3493623"/>
            <a:ext cx="313743" cy="310027"/>
          </a:xfrm>
          <a:prstGeom prst="ellipse">
            <a:avLst/>
          </a:prstGeom>
          <a:solidFill>
            <a:srgbClr val="F8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B370FAD-09F6-6381-146F-F1C092E8E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874" y="3553953"/>
            <a:ext cx="188406" cy="1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331050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CA1-E670-474F-BFA1-9FA1FB1499A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76" y="366249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1942636" y="332647"/>
            <a:ext cx="3480254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438955" y="2878995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Rappel des bonnes pratiques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49A99C-25CB-B392-EEF0-CA1DE6B08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11" y="0"/>
            <a:ext cx="4852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8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094A-DDB9-4B91-AE44-BDF0BD35654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AFC8C-F8E3-2234-2244-EA2209F56275}"/>
              </a:ext>
            </a:extLst>
          </p:cNvPr>
          <p:cNvGrpSpPr/>
          <p:nvPr/>
        </p:nvGrpSpPr>
        <p:grpSpPr>
          <a:xfrm>
            <a:off x="1916601" y="246922"/>
            <a:ext cx="8358798" cy="861878"/>
            <a:chOff x="1118576" y="332647"/>
            <a:chExt cx="8358798" cy="8618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EF8276-ACE7-F7F4-86D1-5DF49145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576" y="366249"/>
              <a:ext cx="647790" cy="826490"/>
            </a:xfrm>
            <a:prstGeom prst="rect">
              <a:avLst/>
            </a:prstGeom>
          </p:spPr>
        </p:pic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4B2E4033-412F-42E2-F761-F63E1C18E327}"/>
                </a:ext>
              </a:extLst>
            </p:cNvPr>
            <p:cNvSpPr txBox="1">
              <a:spLocks/>
            </p:cNvSpPr>
            <p:nvPr/>
          </p:nvSpPr>
          <p:spPr>
            <a:xfrm>
              <a:off x="1942635" y="332647"/>
              <a:ext cx="7534739" cy="8618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5000" dirty="0">
                  <a:latin typeface="Brush Script MT" panose="03060802040406070304" pitchFamily="66" charset="0"/>
                </a:rPr>
                <a:t>Le temps passé sur les écrans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3188871" y="1394896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Rappel des bonnes pratiques</a:t>
            </a:r>
            <a:endParaRPr lang="fr-FR" sz="2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10701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8436B5C-489E-3667-1700-6CF267E7EEC4}"/>
              </a:ext>
            </a:extLst>
          </p:cNvPr>
          <p:cNvSpPr txBox="1"/>
          <p:nvPr/>
        </p:nvSpPr>
        <p:spPr>
          <a:xfrm>
            <a:off x="2583496" y="2337986"/>
            <a:ext cx="7913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Choisir </a:t>
            </a:r>
            <a:r>
              <a:rPr lang="fr-FR" sz="2400" dirty="0"/>
              <a:t>des applications ludiques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6577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F21-0B41-49C3-A6AC-BB8E2A28C81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AFC8C-F8E3-2234-2244-EA2209F56275}"/>
              </a:ext>
            </a:extLst>
          </p:cNvPr>
          <p:cNvGrpSpPr/>
          <p:nvPr/>
        </p:nvGrpSpPr>
        <p:grpSpPr>
          <a:xfrm>
            <a:off x="1916601" y="246922"/>
            <a:ext cx="8358798" cy="861878"/>
            <a:chOff x="1118576" y="332647"/>
            <a:chExt cx="8358798" cy="8618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EF8276-ACE7-F7F4-86D1-5DF49145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576" y="366249"/>
              <a:ext cx="647790" cy="826490"/>
            </a:xfrm>
            <a:prstGeom prst="rect">
              <a:avLst/>
            </a:prstGeom>
          </p:spPr>
        </p:pic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4B2E4033-412F-42E2-F761-F63E1C18E327}"/>
                </a:ext>
              </a:extLst>
            </p:cNvPr>
            <p:cNvSpPr txBox="1">
              <a:spLocks/>
            </p:cNvSpPr>
            <p:nvPr/>
          </p:nvSpPr>
          <p:spPr>
            <a:xfrm>
              <a:off x="1942635" y="332647"/>
              <a:ext cx="7534739" cy="8618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5000" dirty="0">
                  <a:latin typeface="Brush Script MT" panose="03060802040406070304" pitchFamily="66" charset="0"/>
                </a:rPr>
                <a:t>Le temps passé sur les écrans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3188871" y="1394896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Rappel des bonnes pratiques</a:t>
            </a:r>
            <a:endParaRPr lang="fr-FR" sz="2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10701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8436B5C-489E-3667-1700-6CF267E7EEC4}"/>
              </a:ext>
            </a:extLst>
          </p:cNvPr>
          <p:cNvSpPr txBox="1"/>
          <p:nvPr/>
        </p:nvSpPr>
        <p:spPr>
          <a:xfrm>
            <a:off x="2583496" y="2337986"/>
            <a:ext cx="7913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Choisir </a:t>
            </a:r>
            <a:r>
              <a:rPr lang="fr-FR" sz="2400" dirty="0"/>
              <a:t>des applications ludiques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Partager</a:t>
            </a:r>
            <a:r>
              <a:rPr lang="fr-FR" sz="2400" dirty="0"/>
              <a:t> des moments sur les écrans avec les enfants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4248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5103-4A58-4ED4-89C6-BD2CA2187F7F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AFC8C-F8E3-2234-2244-EA2209F56275}"/>
              </a:ext>
            </a:extLst>
          </p:cNvPr>
          <p:cNvGrpSpPr/>
          <p:nvPr/>
        </p:nvGrpSpPr>
        <p:grpSpPr>
          <a:xfrm>
            <a:off x="1916601" y="246922"/>
            <a:ext cx="8358798" cy="861878"/>
            <a:chOff x="1118576" y="332647"/>
            <a:chExt cx="8358798" cy="8618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EF8276-ACE7-F7F4-86D1-5DF49145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576" y="366249"/>
              <a:ext cx="647790" cy="826490"/>
            </a:xfrm>
            <a:prstGeom prst="rect">
              <a:avLst/>
            </a:prstGeom>
          </p:spPr>
        </p:pic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4B2E4033-412F-42E2-F761-F63E1C18E327}"/>
                </a:ext>
              </a:extLst>
            </p:cNvPr>
            <p:cNvSpPr txBox="1">
              <a:spLocks/>
            </p:cNvSpPr>
            <p:nvPr/>
          </p:nvSpPr>
          <p:spPr>
            <a:xfrm>
              <a:off x="1942635" y="332647"/>
              <a:ext cx="7534739" cy="8618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5000" dirty="0">
                  <a:latin typeface="Brush Script MT" panose="03060802040406070304" pitchFamily="66" charset="0"/>
                </a:rPr>
                <a:t>Le temps passé sur les écrans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3188871" y="1394896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Rappel des bonnes pratiques</a:t>
            </a:r>
            <a:endParaRPr lang="fr-FR" sz="2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10701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8436B5C-489E-3667-1700-6CF267E7EEC4}"/>
              </a:ext>
            </a:extLst>
          </p:cNvPr>
          <p:cNvSpPr txBox="1"/>
          <p:nvPr/>
        </p:nvSpPr>
        <p:spPr>
          <a:xfrm>
            <a:off x="2583496" y="2337986"/>
            <a:ext cx="79130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Choisir </a:t>
            </a:r>
            <a:r>
              <a:rPr lang="fr-FR" sz="2400" dirty="0"/>
              <a:t>des applications ludiques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Partager</a:t>
            </a:r>
            <a:r>
              <a:rPr lang="fr-FR" sz="2400" dirty="0"/>
              <a:t> des moments sur les écrans avec les enfants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Valoriser</a:t>
            </a:r>
            <a:r>
              <a:rPr lang="fr-FR" sz="2400" dirty="0"/>
              <a:t> des activités hors numérique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721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6E0-268C-4F2F-95A3-1F69B02A29E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AFC8C-F8E3-2234-2244-EA2209F56275}"/>
              </a:ext>
            </a:extLst>
          </p:cNvPr>
          <p:cNvGrpSpPr/>
          <p:nvPr/>
        </p:nvGrpSpPr>
        <p:grpSpPr>
          <a:xfrm>
            <a:off x="1916601" y="246922"/>
            <a:ext cx="8358798" cy="861878"/>
            <a:chOff x="1118576" y="332647"/>
            <a:chExt cx="8358798" cy="8618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EF8276-ACE7-F7F4-86D1-5DF49145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576" y="366249"/>
              <a:ext cx="647790" cy="826490"/>
            </a:xfrm>
            <a:prstGeom prst="rect">
              <a:avLst/>
            </a:prstGeom>
          </p:spPr>
        </p:pic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4B2E4033-412F-42E2-F761-F63E1C18E327}"/>
                </a:ext>
              </a:extLst>
            </p:cNvPr>
            <p:cNvSpPr txBox="1">
              <a:spLocks/>
            </p:cNvSpPr>
            <p:nvPr/>
          </p:nvSpPr>
          <p:spPr>
            <a:xfrm>
              <a:off x="1942635" y="332647"/>
              <a:ext cx="7534739" cy="8618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5000" dirty="0">
                  <a:latin typeface="Brush Script MT" panose="03060802040406070304" pitchFamily="66" charset="0"/>
                </a:rPr>
                <a:t>Le temps passé sur les écrans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3188871" y="1394896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Rappel des bonnes pratiques</a:t>
            </a:r>
            <a:endParaRPr lang="fr-FR" sz="2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10701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8436B5C-489E-3667-1700-6CF267E7EEC4}"/>
              </a:ext>
            </a:extLst>
          </p:cNvPr>
          <p:cNvSpPr txBox="1"/>
          <p:nvPr/>
        </p:nvSpPr>
        <p:spPr>
          <a:xfrm>
            <a:off x="2583496" y="2337986"/>
            <a:ext cx="79130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Choisir </a:t>
            </a:r>
            <a:r>
              <a:rPr lang="fr-FR" sz="2400" dirty="0"/>
              <a:t>des applications ludiques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Partager</a:t>
            </a:r>
            <a:r>
              <a:rPr lang="fr-FR" sz="2400" dirty="0"/>
              <a:t> des moments sur les écrans avec les enfants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Valoriser</a:t>
            </a:r>
            <a:r>
              <a:rPr lang="fr-FR" sz="2400" dirty="0"/>
              <a:t> des activités hors numérique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S’intéresser </a:t>
            </a:r>
            <a:r>
              <a:rPr lang="fr-FR" sz="2400" dirty="0"/>
              <a:t>à ce qu’ils font sur les écrans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057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E2DE-CC08-4115-8A91-730834E900A9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53953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2" y="4483205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0B5C-A043-4885-922A-E0151FE9CE4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AFC8C-F8E3-2234-2244-EA2209F56275}"/>
              </a:ext>
            </a:extLst>
          </p:cNvPr>
          <p:cNvGrpSpPr/>
          <p:nvPr/>
        </p:nvGrpSpPr>
        <p:grpSpPr>
          <a:xfrm>
            <a:off x="1916601" y="246922"/>
            <a:ext cx="8358798" cy="861878"/>
            <a:chOff x="1118576" y="332647"/>
            <a:chExt cx="8358798" cy="8618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EF8276-ACE7-F7F4-86D1-5DF49145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576" y="366249"/>
              <a:ext cx="647790" cy="826490"/>
            </a:xfrm>
            <a:prstGeom prst="rect">
              <a:avLst/>
            </a:prstGeom>
          </p:spPr>
        </p:pic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4B2E4033-412F-42E2-F761-F63E1C18E327}"/>
                </a:ext>
              </a:extLst>
            </p:cNvPr>
            <p:cNvSpPr txBox="1">
              <a:spLocks/>
            </p:cNvSpPr>
            <p:nvPr/>
          </p:nvSpPr>
          <p:spPr>
            <a:xfrm>
              <a:off x="1942635" y="332647"/>
              <a:ext cx="7534739" cy="8618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5000" dirty="0">
                  <a:latin typeface="Brush Script MT" panose="03060802040406070304" pitchFamily="66" charset="0"/>
                </a:rPr>
                <a:t>Le temps passé sur les écrans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1E1211A-D26F-8FF9-3569-A6ED6B2B6B95}"/>
              </a:ext>
            </a:extLst>
          </p:cNvPr>
          <p:cNvSpPr txBox="1"/>
          <p:nvPr/>
        </p:nvSpPr>
        <p:spPr>
          <a:xfrm>
            <a:off x="3188871" y="1394896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Rappel des bonnes pratiques</a:t>
            </a:r>
            <a:endParaRPr lang="fr-FR" sz="2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438955" y="110701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8436B5C-489E-3667-1700-6CF267E7EEC4}"/>
              </a:ext>
            </a:extLst>
          </p:cNvPr>
          <p:cNvSpPr txBox="1"/>
          <p:nvPr/>
        </p:nvSpPr>
        <p:spPr>
          <a:xfrm>
            <a:off x="2583496" y="2337986"/>
            <a:ext cx="79130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Choisir </a:t>
            </a:r>
            <a:r>
              <a:rPr lang="fr-FR" sz="2400" dirty="0"/>
              <a:t>des applications ludiques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Partager</a:t>
            </a:r>
            <a:r>
              <a:rPr lang="fr-FR" sz="2400" dirty="0"/>
              <a:t> des moments sur les écrans avec les enfants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Valoriser</a:t>
            </a:r>
            <a:r>
              <a:rPr lang="fr-FR" sz="2400" dirty="0"/>
              <a:t> des activités hors numérique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S’intéresser </a:t>
            </a:r>
            <a:r>
              <a:rPr lang="fr-FR" sz="2400" dirty="0"/>
              <a:t>à ce qu’ils font sur les écrans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Organiser </a:t>
            </a:r>
            <a:r>
              <a:rPr lang="fr-FR" sz="2400" dirty="0"/>
              <a:t>des moments sans écrans </a:t>
            </a:r>
            <a:r>
              <a:rPr lang="fr-FR" sz="2400" b="1" dirty="0">
                <a:solidFill>
                  <a:srgbClr val="004AAD"/>
                </a:solidFill>
              </a:rPr>
              <a:t>pour toute la famille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56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0AD-E9A5-4DA4-BC47-4E0333FB9E0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059468-AD7E-5DA5-E0DD-E44CF61D2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0" r="3145" b="8013"/>
          <a:stretch/>
        </p:blipFill>
        <p:spPr>
          <a:xfrm>
            <a:off x="2628900" y="2191459"/>
            <a:ext cx="1463981" cy="1881244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185149" y="2518856"/>
            <a:ext cx="4857251" cy="1456244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solidFill>
                  <a:schemeClr val="bg1"/>
                </a:solidFill>
                <a:latin typeface="Brush Script MT" panose="03060802040406070304" pitchFamily="66" charset="0"/>
              </a:rPr>
              <a:t>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163586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74246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74078E5-3ACB-4D75-87A2-B604AD903D09}"/>
              </a:ext>
            </a:extLst>
          </p:cNvPr>
          <p:cNvSpPr txBox="1"/>
          <p:nvPr/>
        </p:nvSpPr>
        <p:spPr>
          <a:xfrm>
            <a:off x="2583497" y="1798280"/>
            <a:ext cx="70250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	</a:t>
            </a:r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Publier</a:t>
            </a:r>
            <a:r>
              <a:rPr lang="fr-FR" sz="2400" dirty="0"/>
              <a:t> et </a:t>
            </a:r>
            <a:r>
              <a:rPr lang="fr-FR" sz="2400" b="1" dirty="0">
                <a:solidFill>
                  <a:srgbClr val="004AAD"/>
                </a:solidFill>
              </a:rPr>
              <a:t>visionner</a:t>
            </a:r>
            <a:r>
              <a:rPr lang="fr-FR" sz="2400" dirty="0"/>
              <a:t> des photos et des vidéos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Partager</a:t>
            </a:r>
            <a:r>
              <a:rPr lang="fr-FR" sz="2400" dirty="0"/>
              <a:t> les contenus que l’on aime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Suivre</a:t>
            </a:r>
            <a:r>
              <a:rPr lang="fr-FR" sz="2400" dirty="0"/>
              <a:t> la programmation d’événements, l’actualité</a:t>
            </a:r>
          </a:p>
          <a:p>
            <a:endParaRPr lang="fr-FR" sz="2400" dirty="0"/>
          </a:p>
          <a:p>
            <a:r>
              <a:rPr lang="fr-FR" sz="2400" dirty="0"/>
              <a:t>👉 </a:t>
            </a:r>
            <a:r>
              <a:rPr lang="fr-FR" sz="2400" b="1" dirty="0">
                <a:solidFill>
                  <a:srgbClr val="004AAD"/>
                </a:solidFill>
              </a:rPr>
              <a:t>Acheter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/>
              <a:t>des objets</a:t>
            </a:r>
          </a:p>
          <a:p>
            <a:endParaRPr lang="fr-FR" sz="2400" dirty="0"/>
          </a:p>
          <a:p>
            <a:r>
              <a:rPr lang="fr-FR" sz="2400" dirty="0"/>
              <a:t>👉 Accessibles sur ordinateur ou smartphone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986F-F801-4ECE-8B81-123514527EBC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E882B2-4B8A-428E-ACBE-29E5D917F0E9}"/>
              </a:ext>
            </a:extLst>
          </p:cNvPr>
          <p:cNvSpPr txBox="1"/>
          <p:nvPr/>
        </p:nvSpPr>
        <p:spPr>
          <a:xfrm>
            <a:off x="4566045" y="1503905"/>
            <a:ext cx="3059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A quoi servent-ils ?</a:t>
            </a: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933377-DBE5-BB90-8DC8-A2D124417A85}"/>
              </a:ext>
            </a:extLst>
          </p:cNvPr>
          <p:cNvSpPr txBox="1"/>
          <p:nvPr/>
        </p:nvSpPr>
        <p:spPr>
          <a:xfrm>
            <a:off x="3838575" y="5625961"/>
            <a:ext cx="4514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4AAD"/>
                </a:solidFill>
              </a:rPr>
              <a:t>⛔ À partir de 13 ans 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8844C6B-3406-5484-2409-D520478C9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0" r="3145" b="8013"/>
          <a:stretch/>
        </p:blipFill>
        <p:spPr>
          <a:xfrm>
            <a:off x="3581400" y="10757"/>
            <a:ext cx="866457" cy="1113414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3E1C641-64E8-2060-1657-F842F5B2DBAA}"/>
              </a:ext>
            </a:extLst>
          </p:cNvPr>
          <p:cNvSpPr txBox="1">
            <a:spLocks/>
          </p:cNvSpPr>
          <p:nvPr/>
        </p:nvSpPr>
        <p:spPr>
          <a:xfrm>
            <a:off x="4616949" y="136525"/>
            <a:ext cx="4298451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115672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4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791646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9642-9503-48E6-8DF6-A8399F560A3F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E882B2-4B8A-428E-ACBE-29E5D917F0E9}"/>
              </a:ext>
            </a:extLst>
          </p:cNvPr>
          <p:cNvSpPr txBox="1"/>
          <p:nvPr/>
        </p:nvSpPr>
        <p:spPr>
          <a:xfrm>
            <a:off x="4692992" y="1681823"/>
            <a:ext cx="2806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Il y en a beaucoup !</a:t>
            </a:r>
            <a:endParaRPr lang="fr-FR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1C79C6-574A-FB43-BE1F-06B130138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78" y="2797677"/>
            <a:ext cx="4934639" cy="15526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90EE0-0CEA-A739-5696-1866E21A0374}"/>
              </a:ext>
            </a:extLst>
          </p:cNvPr>
          <p:cNvSpPr/>
          <p:nvPr/>
        </p:nvSpPr>
        <p:spPr>
          <a:xfrm>
            <a:off x="3628678" y="2828877"/>
            <a:ext cx="863600" cy="745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BC3A8-AE34-E513-ECF8-2DAF7610FF78}"/>
              </a:ext>
            </a:extLst>
          </p:cNvPr>
          <p:cNvSpPr/>
          <p:nvPr/>
        </p:nvSpPr>
        <p:spPr>
          <a:xfrm>
            <a:off x="7747000" y="3624485"/>
            <a:ext cx="863600" cy="745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45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4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Bon à savoir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791646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FC4-2C45-4421-9701-1CCD077BF631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C1F80FC-62F6-21AD-9889-64A83E67E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5" y="968675"/>
            <a:ext cx="6124707" cy="52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2F9-5C9B-4C22-883B-279E4F68645B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059468-AD7E-5DA5-E0DD-E44CF61D2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0" r="3145" b="8013"/>
          <a:stretch/>
        </p:blipFill>
        <p:spPr>
          <a:xfrm>
            <a:off x="3581400" y="10757"/>
            <a:ext cx="866457" cy="1113414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616949" y="136525"/>
            <a:ext cx="4298451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réseaux sociaux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A0FDE1-6819-0282-D8F2-6D890EB7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726" y="2271470"/>
            <a:ext cx="6162547" cy="36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B41-2CD6-4DDC-ACDB-1EEB8F4F740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616949" y="16605"/>
            <a:ext cx="4298451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réseaux sociaux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B263D8-8EC7-0DA3-2E5B-C594AB8CC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3"/>
          <a:stretch/>
        </p:blipFill>
        <p:spPr>
          <a:xfrm>
            <a:off x="619675" y="1043275"/>
            <a:ext cx="10952649" cy="57981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3059468-AD7E-5DA5-E0DD-E44CF61D2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0" r="3145" b="8013"/>
          <a:stretch/>
        </p:blipFill>
        <p:spPr>
          <a:xfrm>
            <a:off x="3581400" y="-109163"/>
            <a:ext cx="866457" cy="111341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2376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3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ECB5-0D29-451F-B488-8F049D0F88E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059468-AD7E-5DA5-E0DD-E44CF61D2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0" r="3145" b="8013"/>
          <a:stretch/>
        </p:blipFill>
        <p:spPr>
          <a:xfrm>
            <a:off x="3581400" y="10757"/>
            <a:ext cx="866457" cy="1113414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616949" y="136525"/>
            <a:ext cx="4298451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réseaux sociaux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A0FDE1-6819-0282-D8F2-6D890EB7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198" y="3119344"/>
            <a:ext cx="6162547" cy="36975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D62204-6806-6510-F124-0D31099D8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53" t="30053" r="2173" b="52410"/>
          <a:stretch/>
        </p:blipFill>
        <p:spPr>
          <a:xfrm>
            <a:off x="496144" y="1270320"/>
            <a:ext cx="2696115" cy="8763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588602-A4AF-7AC3-D993-850A6B746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452" b="77233"/>
          <a:stretch/>
        </p:blipFill>
        <p:spPr>
          <a:xfrm>
            <a:off x="9016310" y="2372991"/>
            <a:ext cx="2895600" cy="11376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A27DA7-997C-8B06-CFBD-8B22BE890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7" t="26670" r="68452" b="52156"/>
          <a:stretch/>
        </p:blipFill>
        <p:spPr>
          <a:xfrm>
            <a:off x="9367612" y="1488901"/>
            <a:ext cx="2717799" cy="10580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FE470D-B20F-C1EC-2E6A-0AD6C4EB0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11" t="4021" r="39589" b="79205"/>
          <a:stretch/>
        </p:blipFill>
        <p:spPr>
          <a:xfrm>
            <a:off x="5166033" y="1468844"/>
            <a:ext cx="2267046" cy="838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DF2AEF5-9565-F1A2-D504-9CE4221316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88" t="26005" r="34439" b="51228"/>
          <a:stretch/>
        </p:blipFill>
        <p:spPr>
          <a:xfrm>
            <a:off x="673098" y="2825610"/>
            <a:ext cx="2466533" cy="11376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BC27B6D-EA8A-4676-3C2A-8544E0FBA5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9" t="51838" r="68453" b="28520"/>
          <a:stretch/>
        </p:blipFill>
        <p:spPr>
          <a:xfrm>
            <a:off x="9507312" y="3510649"/>
            <a:ext cx="2578099" cy="9815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34CC62-3CE9-9929-525D-05BF7C3B0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4" t="77233" r="68452" b="1593"/>
          <a:stretch/>
        </p:blipFill>
        <p:spPr>
          <a:xfrm>
            <a:off x="9238561" y="4644098"/>
            <a:ext cx="2819942" cy="105805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B55C5D7-ABB7-9A94-2BF5-35400F6FD3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37" t="51741" r="35275" b="26005"/>
          <a:stretch/>
        </p:blipFill>
        <p:spPr>
          <a:xfrm>
            <a:off x="4951872" y="2271469"/>
            <a:ext cx="2743200" cy="11120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AF06CDC-F7C2-AD00-D105-2292D376F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10" t="52436" b="27757"/>
          <a:stretch/>
        </p:blipFill>
        <p:spPr>
          <a:xfrm>
            <a:off x="122969" y="4836189"/>
            <a:ext cx="2908595" cy="9897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D0F73C-9149-F469-821E-1621C6CED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51" t="77233" r="34700"/>
          <a:stretch/>
        </p:blipFill>
        <p:spPr>
          <a:xfrm>
            <a:off x="75659" y="5666418"/>
            <a:ext cx="2730500" cy="113765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19D09EB-3C7C-4917-A636-72DE2EFCFA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939" t="77560" r="1482"/>
          <a:stretch/>
        </p:blipFill>
        <p:spPr>
          <a:xfrm>
            <a:off x="201208" y="3979585"/>
            <a:ext cx="2806701" cy="11213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F6E755-854E-01CD-8835-2816429EA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14" t="3305" r="3834" b="77233"/>
          <a:stretch/>
        </p:blipFill>
        <p:spPr>
          <a:xfrm>
            <a:off x="615133" y="1785216"/>
            <a:ext cx="2400301" cy="9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4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A73A-5613-48BF-8492-44D180BD609A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185149" y="2518856"/>
            <a:ext cx="4857251" cy="1456244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solidFill>
                  <a:schemeClr val="bg1"/>
                </a:solidFill>
                <a:latin typeface="Brush Script MT" panose="03060802040406070304" pitchFamily="66" charset="0"/>
              </a:rPr>
              <a:t>Le cyberharcèlement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B8F05E-8BB1-F5A8-7EC9-EB6BFE97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91" y="2518856"/>
            <a:ext cx="1248209" cy="1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3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657B-657B-406B-9F4B-DCFA582D379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5275127" y="2077626"/>
            <a:ext cx="1641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C’est quoi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71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394E-7BED-4819-89BA-000EBD10E7C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89" y="4493023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3601454" y="446660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435" y="332593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3581400" y="3330953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84" y="1143751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3713748" y="1188730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409" y="5447824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3581400" y="5449929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059468-AD7E-5DA5-E0DD-E44CF61D20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10" r="3145" b="8013"/>
          <a:stretch/>
        </p:blipFill>
        <p:spPr>
          <a:xfrm>
            <a:off x="2522494" y="2011825"/>
            <a:ext cx="889357" cy="1113414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3634243" y="2144492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réseaux sociaux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B38D21F0-358A-E3F1-D34B-646E6653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D8A2F3A-CAC4-95D9-8D79-F11A9EFB19EC}"/>
              </a:ext>
            </a:extLst>
          </p:cNvPr>
          <p:cNvCxnSpPr/>
          <p:nvPr/>
        </p:nvCxnSpPr>
        <p:spPr>
          <a:xfrm>
            <a:off x="838200" y="905428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6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6EAB-5D81-4314-9287-E2A5F6CDC395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5275127" y="2077626"/>
            <a:ext cx="1641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C’est quoi ?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3248589" y="2563130"/>
            <a:ext cx="5694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Propos diffamatoires et discriminatoires,</a:t>
            </a:r>
          </a:p>
          <a:p>
            <a:r>
              <a:rPr lang="fr-FR" sz="2400" dirty="0"/>
              <a:t>humiliants, agressifs, injurieux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3184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1B0C-A3B2-44BA-AB7F-F4CEB0D5C88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5275127" y="2077626"/>
            <a:ext cx="1641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C’est quoi ?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3248589" y="2563130"/>
            <a:ext cx="56948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Propos diffamatoires et discriminatoires,</a:t>
            </a:r>
          </a:p>
          <a:p>
            <a:r>
              <a:rPr lang="fr-FR" sz="2400" dirty="0"/>
              <a:t>humiliants, agressifs, injurieux</a:t>
            </a:r>
          </a:p>
          <a:p>
            <a:endParaRPr lang="fr-FR" sz="2400" dirty="0"/>
          </a:p>
          <a:p>
            <a:r>
              <a:rPr lang="fr-FR" sz="2400" dirty="0"/>
              <a:t>👉 Divulgation d’informations ou images personnelles</a:t>
            </a:r>
          </a:p>
        </p:txBody>
      </p:sp>
    </p:spTree>
    <p:extLst>
      <p:ext uri="{BB962C8B-B14F-4D97-AF65-F5344CB8AC3E}">
        <p14:creationId xmlns:p14="http://schemas.microsoft.com/office/powerpoint/2010/main" val="79885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69E-2F46-4BFB-B213-3C2CB62107C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5275127" y="2077626"/>
            <a:ext cx="1641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C’est quoi ?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3248589" y="2563130"/>
            <a:ext cx="56948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Propos diffamatoires et discriminatoires,</a:t>
            </a:r>
          </a:p>
          <a:p>
            <a:r>
              <a:rPr lang="fr-FR" sz="2400" dirty="0"/>
              <a:t>humiliants, agressifs, injurieux</a:t>
            </a:r>
          </a:p>
          <a:p>
            <a:endParaRPr lang="fr-FR" sz="2400" dirty="0"/>
          </a:p>
          <a:p>
            <a:r>
              <a:rPr lang="fr-FR" sz="2400" dirty="0"/>
              <a:t>👉 Divulgation d’informations ou images personnelles</a:t>
            </a:r>
          </a:p>
          <a:p>
            <a:endParaRPr lang="fr-FR" sz="2400" dirty="0"/>
          </a:p>
          <a:p>
            <a:r>
              <a:rPr lang="fr-FR" sz="2400" dirty="0"/>
              <a:t>👉 Intimidations, insultes, moqueries, menaces...</a:t>
            </a:r>
          </a:p>
        </p:txBody>
      </p:sp>
    </p:spTree>
    <p:extLst>
      <p:ext uri="{BB962C8B-B14F-4D97-AF65-F5344CB8AC3E}">
        <p14:creationId xmlns:p14="http://schemas.microsoft.com/office/powerpoint/2010/main" val="296604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F84B-9717-4133-BB8F-32AB83990E6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5275127" y="2077626"/>
            <a:ext cx="1641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C’est quoi ?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3248589" y="2563130"/>
            <a:ext cx="56948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Propos diffamatoires et discriminatoires,</a:t>
            </a:r>
          </a:p>
          <a:p>
            <a:r>
              <a:rPr lang="fr-FR" sz="2400" dirty="0"/>
              <a:t>humiliants, agressifs, injurieux</a:t>
            </a:r>
          </a:p>
          <a:p>
            <a:endParaRPr lang="fr-FR" sz="2400" dirty="0"/>
          </a:p>
          <a:p>
            <a:r>
              <a:rPr lang="fr-FR" sz="2400" dirty="0"/>
              <a:t>👉 Divulgation d’informations ou images personnelles</a:t>
            </a:r>
          </a:p>
          <a:p>
            <a:endParaRPr lang="fr-FR" sz="2400" dirty="0"/>
          </a:p>
          <a:p>
            <a:r>
              <a:rPr lang="fr-FR" sz="2400" dirty="0"/>
              <a:t>👉 Intimidations, insultes, moqueries, menaces...</a:t>
            </a:r>
          </a:p>
          <a:p>
            <a:endParaRPr lang="fr-FR" sz="2400" dirty="0"/>
          </a:p>
          <a:p>
            <a:r>
              <a:rPr lang="fr-FR" sz="2400" dirty="0"/>
              <a:t>👉 Usurpation d'identité, piratage de compte</a:t>
            </a:r>
          </a:p>
        </p:txBody>
      </p:sp>
    </p:spTree>
    <p:extLst>
      <p:ext uri="{BB962C8B-B14F-4D97-AF65-F5344CB8AC3E}">
        <p14:creationId xmlns:p14="http://schemas.microsoft.com/office/powerpoint/2010/main" val="3399943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427E-D8B1-4921-BB59-16377AF560B8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4490483" y="1728349"/>
            <a:ext cx="321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signes à reconnaître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4115855" y="2394091"/>
            <a:ext cx="396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comportement inhabituel</a:t>
            </a:r>
          </a:p>
        </p:txBody>
      </p:sp>
    </p:spTree>
    <p:extLst>
      <p:ext uri="{BB962C8B-B14F-4D97-AF65-F5344CB8AC3E}">
        <p14:creationId xmlns:p14="http://schemas.microsoft.com/office/powerpoint/2010/main" val="136564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90-DE88-4992-AEC6-F4804232944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4490483" y="1728349"/>
            <a:ext cx="321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signes à reconnaître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4115855" y="2394091"/>
            <a:ext cx="3960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comportement inhabituel</a:t>
            </a:r>
          </a:p>
          <a:p>
            <a:r>
              <a:rPr lang="fr-FR" sz="2400" dirty="0"/>
              <a:t>👉 refus d'aller à l'école</a:t>
            </a:r>
          </a:p>
        </p:txBody>
      </p:sp>
    </p:spTree>
    <p:extLst>
      <p:ext uri="{BB962C8B-B14F-4D97-AF65-F5344CB8AC3E}">
        <p14:creationId xmlns:p14="http://schemas.microsoft.com/office/powerpoint/2010/main" val="215726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603-379B-4C36-BA9D-E0DEEED22375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4490483" y="1728349"/>
            <a:ext cx="321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signes à reconnaître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4115855" y="2394091"/>
            <a:ext cx="3960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comportement inhabituel</a:t>
            </a:r>
          </a:p>
          <a:p>
            <a:r>
              <a:rPr lang="fr-FR" sz="2400" dirty="0"/>
              <a:t>👉 refus d'aller à l'école</a:t>
            </a:r>
          </a:p>
          <a:p>
            <a:r>
              <a:rPr lang="fr-FR" sz="2400" dirty="0"/>
              <a:t>👉 stress, anxiété, insomnies</a:t>
            </a:r>
          </a:p>
        </p:txBody>
      </p:sp>
    </p:spTree>
    <p:extLst>
      <p:ext uri="{BB962C8B-B14F-4D97-AF65-F5344CB8AC3E}">
        <p14:creationId xmlns:p14="http://schemas.microsoft.com/office/powerpoint/2010/main" val="62848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BAE5-A166-48B7-B1E1-FF1A6E1B89B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4490483" y="1728349"/>
            <a:ext cx="321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signes à reconnaître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4115855" y="2394091"/>
            <a:ext cx="3960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comportement inhabituel</a:t>
            </a:r>
          </a:p>
          <a:p>
            <a:r>
              <a:rPr lang="fr-FR" sz="2400" dirty="0"/>
              <a:t>👉 refus d'aller à l'école</a:t>
            </a:r>
          </a:p>
          <a:p>
            <a:r>
              <a:rPr lang="fr-FR" sz="2400" dirty="0"/>
              <a:t>👉 stress, anxiété, insomnies</a:t>
            </a:r>
          </a:p>
          <a:p>
            <a:r>
              <a:rPr lang="fr-FR" sz="2400" dirty="0"/>
              <a:t>👉 perte d’appétit, d’intérêt</a:t>
            </a:r>
          </a:p>
        </p:txBody>
      </p:sp>
    </p:spTree>
    <p:extLst>
      <p:ext uri="{BB962C8B-B14F-4D97-AF65-F5344CB8AC3E}">
        <p14:creationId xmlns:p14="http://schemas.microsoft.com/office/powerpoint/2010/main" val="370680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8037-7069-4B16-8CE9-8096E2E0B24D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4490483" y="1728349"/>
            <a:ext cx="321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Les signes à reconnaître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84FBA-CEC7-4FA0-D026-6987B07EF77F}"/>
              </a:ext>
            </a:extLst>
          </p:cNvPr>
          <p:cNvSpPr txBox="1"/>
          <p:nvPr/>
        </p:nvSpPr>
        <p:spPr>
          <a:xfrm>
            <a:off x="4115855" y="2394091"/>
            <a:ext cx="3960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comportement inhabituel</a:t>
            </a:r>
          </a:p>
          <a:p>
            <a:r>
              <a:rPr lang="fr-FR" sz="2400" dirty="0"/>
              <a:t>👉 refus d'aller à l'école</a:t>
            </a:r>
          </a:p>
          <a:p>
            <a:r>
              <a:rPr lang="fr-FR" sz="2400" dirty="0"/>
              <a:t>👉 stress, anxiété, insomnies</a:t>
            </a:r>
          </a:p>
          <a:p>
            <a:r>
              <a:rPr lang="fr-FR" sz="2400" dirty="0"/>
              <a:t>👉 perte d’appétit, d’intérêt</a:t>
            </a:r>
          </a:p>
          <a:p>
            <a:r>
              <a:rPr lang="fr-FR" sz="2400" dirty="0"/>
              <a:t>👉 isolement, repli sur soi</a:t>
            </a:r>
          </a:p>
        </p:txBody>
      </p:sp>
    </p:spTree>
    <p:extLst>
      <p:ext uri="{BB962C8B-B14F-4D97-AF65-F5344CB8AC3E}">
        <p14:creationId xmlns:p14="http://schemas.microsoft.com/office/powerpoint/2010/main" val="4121241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96FE-AEC1-4D36-B7EB-94D16294B57F}" type="datetime1">
              <a:rPr lang="fr-FR" smtClean="0"/>
              <a:t>12/07/2024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47DCBE-4255-5EE0-AE81-B999EDFC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6525"/>
            <a:ext cx="743054" cy="86689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B1DDA-7663-74BF-235F-5EC3B6C9903F}"/>
              </a:ext>
            </a:extLst>
          </p:cNvPr>
          <p:cNvSpPr txBox="1">
            <a:spLocks/>
          </p:cNvSpPr>
          <p:nvPr/>
        </p:nvSpPr>
        <p:spPr>
          <a:xfrm>
            <a:off x="4572365" y="141543"/>
            <a:ext cx="433033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cyberharcèlement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12F145-B753-0BF5-ADC0-2BE817CCCE48}"/>
              </a:ext>
            </a:extLst>
          </p:cNvPr>
          <p:cNvSpPr txBox="1"/>
          <p:nvPr/>
        </p:nvSpPr>
        <p:spPr>
          <a:xfrm>
            <a:off x="838200" y="1530485"/>
            <a:ext cx="203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Que faire ?</a:t>
            </a:r>
            <a:endParaRPr lang="fr-FR" sz="24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5B4E6D-6058-E7CD-095C-D1A45DD66DBD}"/>
              </a:ext>
            </a:extLst>
          </p:cNvPr>
          <p:cNvGrpSpPr/>
          <p:nvPr/>
        </p:nvGrpSpPr>
        <p:grpSpPr>
          <a:xfrm>
            <a:off x="3837851" y="1553745"/>
            <a:ext cx="4943371" cy="5162712"/>
            <a:chOff x="6943829" y="1517539"/>
            <a:chExt cx="4943371" cy="516271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03EE60E-9A5E-2B03-6288-B4FC67101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3" t="9141" r="19045" b="-933"/>
            <a:stretch/>
          </p:blipFill>
          <p:spPr>
            <a:xfrm>
              <a:off x="6943829" y="1517539"/>
              <a:ext cx="4943371" cy="5162712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8A87772-B196-EE6D-879C-07406F0FC551}"/>
                </a:ext>
              </a:extLst>
            </p:cNvPr>
            <p:cNvSpPr txBox="1"/>
            <p:nvPr/>
          </p:nvSpPr>
          <p:spPr>
            <a:xfrm>
              <a:off x="9878637" y="1572507"/>
              <a:ext cx="1854496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Un numéro de téléphone</a:t>
              </a:r>
            </a:p>
            <a:p>
              <a:r>
                <a:rPr lang="fr-FR" sz="2400" dirty="0">
                  <a:solidFill>
                    <a:schemeClr val="bg1"/>
                  </a:solidFill>
                </a:rPr>
                <a:t>Et une application</a:t>
              </a:r>
            </a:p>
          </p:txBody>
        </p: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73D9CA5-56AB-BEED-64E9-2B89013A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</p:spTree>
    <p:extLst>
      <p:ext uri="{BB962C8B-B14F-4D97-AF65-F5344CB8AC3E}">
        <p14:creationId xmlns:p14="http://schemas.microsoft.com/office/powerpoint/2010/main" val="11500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30E-001A-4175-8B86-32C5A24E720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185149" y="2518856"/>
            <a:ext cx="4857251" cy="1456244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solidFill>
                  <a:schemeClr val="bg1"/>
                </a:solidFill>
                <a:latin typeface="Brush Script MT" panose="03060802040406070304" pitchFamily="66" charset="0"/>
              </a:rPr>
              <a:t>Le temps passé sur les écrans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B482D1-B43F-49AA-E6CC-C134127E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468608"/>
            <a:ext cx="1339895" cy="17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5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238D-2F64-4E2A-A486-D83B985FFE57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185149" y="2518856"/>
            <a:ext cx="4857251" cy="1456244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solidFill>
                  <a:schemeClr val="bg1"/>
                </a:solidFill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876E1A-1BB5-BCCE-9808-38009CFB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98" y="2518854"/>
            <a:ext cx="1631694" cy="1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5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85998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8C82-EA97-451F-9A1E-FA83DFF90E7F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259195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259195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EBDE49-77C6-29BC-9BAF-2CE7C0BE6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986"/>
          <a:stretch/>
        </p:blipFill>
        <p:spPr>
          <a:xfrm>
            <a:off x="1761520" y="2757394"/>
            <a:ext cx="2515205" cy="13432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1F9E57-A793-80E6-87D4-EBB2A661F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59" r="29532"/>
          <a:stretch/>
        </p:blipFill>
        <p:spPr>
          <a:xfrm>
            <a:off x="7086602" y="2705211"/>
            <a:ext cx="876300" cy="134321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B37DBE-726E-AD74-0374-D86993197E90}"/>
              </a:ext>
            </a:extLst>
          </p:cNvPr>
          <p:cNvSpPr txBox="1"/>
          <p:nvPr/>
        </p:nvSpPr>
        <p:spPr>
          <a:xfrm>
            <a:off x="3261457" y="3084429"/>
            <a:ext cx="501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Info(</a:t>
            </a:r>
            <a:r>
              <a:rPr lang="fr-FR" sz="3200" b="1" dirty="0" err="1"/>
              <a:t>rmation</a:t>
            </a:r>
            <a:r>
              <a:rPr lang="fr-FR" sz="3200" b="1" dirty="0"/>
              <a:t>)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E89F94-5448-D849-DA8A-1D8608E858EA}"/>
              </a:ext>
            </a:extLst>
          </p:cNvPr>
          <p:cNvSpPr txBox="1"/>
          <p:nvPr/>
        </p:nvSpPr>
        <p:spPr>
          <a:xfrm>
            <a:off x="6642832" y="3105558"/>
            <a:ext cx="501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Intox(</a:t>
            </a:r>
            <a:r>
              <a:rPr lang="fr-FR" sz="3200" b="1" dirty="0" err="1"/>
              <a:t>ication</a:t>
            </a:r>
            <a:r>
              <a:rPr lang="fr-FR" sz="3200" b="1" dirty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28269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9235-CAC7-4F95-8500-447FCBC0F749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54610F-133B-911B-6AC1-FB3D6FB4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1" y="1089602"/>
            <a:ext cx="8449854" cy="971686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3272009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FA7A-1F9D-4159-91CB-8FA6EF96F45F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54610F-133B-911B-6AC1-FB3D6FB4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1" y="1089602"/>
            <a:ext cx="8449854" cy="971686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64FB68-5C0C-C9BC-99C3-2F2D607E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41" y="2133909"/>
            <a:ext cx="6263626" cy="1747814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4219616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485-AD27-4B0D-BF19-4A18B940601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54610F-133B-911B-6AC1-FB3D6FB4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1" y="1089602"/>
            <a:ext cx="8449854" cy="971686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A49014A-BE27-9C71-7E29-4626016F0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3" y="3957277"/>
            <a:ext cx="7563906" cy="981212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64FB68-5C0C-C9BC-99C3-2F2D607ED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641" y="2133909"/>
            <a:ext cx="6263626" cy="1747814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2192585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DB1-BDC9-4A76-925D-523F42907188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54610F-133B-911B-6AC1-FB3D6FB4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1" y="1089602"/>
            <a:ext cx="8449854" cy="971686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A49014A-BE27-9C71-7E29-4626016F0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3" y="3957277"/>
            <a:ext cx="7563906" cy="981212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64FB68-5C0C-C9BC-99C3-2F2D607ED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641" y="2133909"/>
            <a:ext cx="6263626" cy="1747814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BBA7427-389F-7271-6307-917B629BC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26" y="5534739"/>
            <a:ext cx="5744377" cy="676369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4222956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FCD8-557C-4E47-B159-A6E2721CF7E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54610F-133B-911B-6AC1-FB3D6FB4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1" y="1089602"/>
            <a:ext cx="8449854" cy="971686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333CF2C-03FB-7D4B-A06D-B8B5DA8B1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0" y="5133555"/>
            <a:ext cx="5610225" cy="1077553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A49014A-BE27-9C71-7E29-4626016F0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3" y="3957277"/>
            <a:ext cx="7563906" cy="981212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64FB68-5C0C-C9BC-99C3-2F2D607ED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641" y="2133909"/>
            <a:ext cx="6263626" cy="1747814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BBA7427-389F-7271-6307-917B629BC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26" y="5534739"/>
            <a:ext cx="5744377" cy="676369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2911649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81D-4411-4A93-8B07-20009306FF15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421BD5-E853-79AB-6DB8-D53435F07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60" y="1053811"/>
            <a:ext cx="6660880" cy="57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0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AA7B-45FD-4483-80C4-78A71D2CC465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0E1614-DC1D-AFE0-A826-256F22262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95" y="1009285"/>
            <a:ext cx="5550610" cy="57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36EE-920E-4E65-AF20-09D09C60F93E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DF0B29-6FDF-1B10-7C5F-F653B06F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84" y="1118737"/>
            <a:ext cx="6247832" cy="53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77325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086-13C2-47B0-AFC6-05B76B1610B5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84" y="70468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3726448" y="1154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10B530-8AD2-8D6D-FE09-CF069B6B59AA}"/>
              </a:ext>
            </a:extLst>
          </p:cNvPr>
          <p:cNvSpPr txBox="1"/>
          <p:nvPr/>
        </p:nvSpPr>
        <p:spPr>
          <a:xfrm>
            <a:off x="2140589" y="1203523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26C375-E40A-9FAF-5C77-1476FBDF44C3}"/>
              </a:ext>
            </a:extLst>
          </p:cNvPr>
          <p:cNvSpPr txBox="1"/>
          <p:nvPr/>
        </p:nvSpPr>
        <p:spPr>
          <a:xfrm>
            <a:off x="2140589" y="2016245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Capacités qu’ils permettent de développer :</a:t>
            </a:r>
            <a:endParaRPr lang="fr-FR" sz="28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E999C-5394-4DA2-14A2-BC2CE8A55917}"/>
              </a:ext>
            </a:extLst>
          </p:cNvPr>
          <p:cNvSpPr/>
          <p:nvPr/>
        </p:nvSpPr>
        <p:spPr>
          <a:xfrm>
            <a:off x="898725" y="3199973"/>
            <a:ext cx="2271135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</p:spTree>
    <p:extLst>
      <p:ext uri="{BB962C8B-B14F-4D97-AF65-F5344CB8AC3E}">
        <p14:creationId xmlns:p14="http://schemas.microsoft.com/office/powerpoint/2010/main" val="366714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CF3-2265-42A0-864E-FC9EF219009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6987C1-1AE5-BB7F-7C06-717B0496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052" y="1190988"/>
            <a:ext cx="5601895" cy="54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79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ADED-EF3C-436C-97F8-26C70B5CF709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E07AEA-4D64-12D2-ED9D-00EAF3B0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98" y="1546549"/>
            <a:ext cx="6372827" cy="46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2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7EA9-E8E7-4FB1-BC59-1484411017CE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AEB40A-2D43-B93E-DA14-44AAB8FA1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4" y="2270093"/>
            <a:ext cx="4968685" cy="23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2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A94D-D1A8-4BB3-B326-5FDBBA7EC60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366BC7D-9EE9-7BF2-1BCE-2410962465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26852"/>
          <a:stretch/>
        </p:blipFill>
        <p:spPr>
          <a:xfrm>
            <a:off x="3899754" y="1304476"/>
            <a:ext cx="4392491" cy="48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8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6FF3-6162-4E51-88A6-27C9FA611FC7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D6003D-E74C-EE6F-4481-6F13A14CB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74" y="1900024"/>
            <a:ext cx="6458851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9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E3AC-292E-4674-82B8-F5E6819DA93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AA8390-512F-C2C1-F40F-E2FC6F8EB444}"/>
              </a:ext>
            </a:extLst>
          </p:cNvPr>
          <p:cNvSpPr txBox="1"/>
          <p:nvPr/>
        </p:nvSpPr>
        <p:spPr>
          <a:xfrm>
            <a:off x="3041117" y="2644170"/>
            <a:ext cx="654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Esprit critique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3791999" y="1562243"/>
            <a:ext cx="4607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Les compétences à développer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12798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5EF2-0DA2-416F-9072-723B503C2CB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AA8390-512F-C2C1-F40F-E2FC6F8EB444}"/>
              </a:ext>
            </a:extLst>
          </p:cNvPr>
          <p:cNvSpPr txBox="1"/>
          <p:nvPr/>
        </p:nvSpPr>
        <p:spPr>
          <a:xfrm>
            <a:off x="3041117" y="2644170"/>
            <a:ext cx="6542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Esprit critique</a:t>
            </a:r>
          </a:p>
          <a:p>
            <a:r>
              <a:rPr lang="fr-FR" sz="2400" dirty="0"/>
              <a:t>👉 Tout ce qu’on voit n’est pas forcément vrai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3791999" y="1562243"/>
            <a:ext cx="4607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Les compétences à développer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57767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ED08-EF86-4B9A-8210-FADD6CF8617D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AA8390-512F-C2C1-F40F-E2FC6F8EB444}"/>
              </a:ext>
            </a:extLst>
          </p:cNvPr>
          <p:cNvSpPr txBox="1"/>
          <p:nvPr/>
        </p:nvSpPr>
        <p:spPr>
          <a:xfrm>
            <a:off x="3041117" y="2644170"/>
            <a:ext cx="6542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Esprit critique</a:t>
            </a:r>
          </a:p>
          <a:p>
            <a:r>
              <a:rPr lang="fr-FR" sz="2400" dirty="0"/>
              <a:t>👉 Tout ce que l’on voit n’est pas forcément vrai</a:t>
            </a:r>
          </a:p>
          <a:p>
            <a:r>
              <a:rPr lang="fr-FR" sz="2400" dirty="0"/>
              <a:t>👉 Vérifier les sources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3791999" y="1562243"/>
            <a:ext cx="4607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Les compétences à développer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6252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B60A-D85B-47C6-8598-94BA15BA4B3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AA8390-512F-C2C1-F40F-E2FC6F8EB444}"/>
              </a:ext>
            </a:extLst>
          </p:cNvPr>
          <p:cNvSpPr txBox="1"/>
          <p:nvPr/>
        </p:nvSpPr>
        <p:spPr>
          <a:xfrm>
            <a:off x="3041117" y="2644170"/>
            <a:ext cx="6542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Esprit critique</a:t>
            </a:r>
          </a:p>
          <a:p>
            <a:r>
              <a:rPr lang="fr-FR" sz="2400" dirty="0"/>
              <a:t>👉 Tout ce que l’on voit n’est pas forcément vrai</a:t>
            </a:r>
          </a:p>
          <a:p>
            <a:r>
              <a:rPr lang="fr-FR" sz="2400" dirty="0"/>
              <a:t>👉 Vérifier les sources</a:t>
            </a:r>
          </a:p>
          <a:p>
            <a:r>
              <a:rPr lang="fr-FR" sz="2400" dirty="0"/>
              <a:t>👉 Ne pas partager si on n’est pas sûr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3791999" y="1562243"/>
            <a:ext cx="4607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Les compétences à développer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2782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46F6-73B0-4332-9881-CE5B0AC680D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4296299" y="1123556"/>
            <a:ext cx="3599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Des outils pour vérifier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012B3-0EDF-8DD6-0054-E8088DEB7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" y="1629147"/>
            <a:ext cx="5758527" cy="2380652"/>
          </a:xfrm>
          <a:prstGeom prst="rect">
            <a:avLst/>
          </a:prstGeom>
          <a:ln>
            <a:solidFill>
              <a:srgbClr val="FE904C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C5E233-57A3-3F92-2B2C-47ACA81D2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223397"/>
            <a:ext cx="6934200" cy="1690244"/>
          </a:xfrm>
          <a:prstGeom prst="rect">
            <a:avLst/>
          </a:prstGeom>
          <a:ln>
            <a:solidFill>
              <a:srgbClr val="FE904C"/>
            </a:solidFill>
          </a:ln>
        </p:spPr>
      </p:pic>
    </p:spTree>
    <p:extLst>
      <p:ext uri="{BB962C8B-B14F-4D97-AF65-F5344CB8AC3E}">
        <p14:creationId xmlns:p14="http://schemas.microsoft.com/office/powerpoint/2010/main" val="33258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653-82F5-4181-A3CD-EF5773A4A7A9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E999C-5394-4DA2-14A2-BC2CE8A55917}"/>
              </a:ext>
            </a:extLst>
          </p:cNvPr>
          <p:cNvSpPr/>
          <p:nvPr/>
        </p:nvSpPr>
        <p:spPr>
          <a:xfrm>
            <a:off x="898725" y="3199973"/>
            <a:ext cx="2271135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83C376-161D-8B40-027D-BD54A0A622B7}"/>
              </a:ext>
            </a:extLst>
          </p:cNvPr>
          <p:cNvSpPr/>
          <p:nvPr/>
        </p:nvSpPr>
        <p:spPr>
          <a:xfrm>
            <a:off x="3726448" y="2898228"/>
            <a:ext cx="3009203" cy="1102854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Socialisation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539370-9C18-EB23-F9A5-65928BA20AA8}"/>
              </a:ext>
            </a:extLst>
          </p:cNvPr>
          <p:cNvCxnSpPr/>
          <p:nvPr/>
        </p:nvCxnSpPr>
        <p:spPr>
          <a:xfrm>
            <a:off x="838200" y="977325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CD22020-9406-ED19-6A82-C898487B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84" y="70468"/>
            <a:ext cx="647790" cy="82649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F2666BF1-E3C1-4FB4-B8E4-0E518F6F63DE}"/>
              </a:ext>
            </a:extLst>
          </p:cNvPr>
          <p:cNvSpPr txBox="1">
            <a:spLocks/>
          </p:cNvSpPr>
          <p:nvPr/>
        </p:nvSpPr>
        <p:spPr>
          <a:xfrm>
            <a:off x="3726448" y="1154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6CCABD5-1CD7-43E1-D0AF-19CAC023EBF3}"/>
              </a:ext>
            </a:extLst>
          </p:cNvPr>
          <p:cNvSpPr txBox="1"/>
          <p:nvPr/>
        </p:nvSpPr>
        <p:spPr>
          <a:xfrm>
            <a:off x="2140589" y="1203523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62000C7-3A06-B4AE-E023-CDA22777248B}"/>
              </a:ext>
            </a:extLst>
          </p:cNvPr>
          <p:cNvSpPr txBox="1"/>
          <p:nvPr/>
        </p:nvSpPr>
        <p:spPr>
          <a:xfrm>
            <a:off x="2140589" y="2016245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Capacités qu’ils permettent de développer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28410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4435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2604-363C-4F9B-AA46-9A6588BBACB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2A43B8-C6A9-DF10-7025-80507221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64" y="17556"/>
            <a:ext cx="843080" cy="7524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722E8F3-718E-65A3-EA8D-70672D31897B}"/>
              </a:ext>
            </a:extLst>
          </p:cNvPr>
          <p:cNvSpPr txBox="1">
            <a:spLocks/>
          </p:cNvSpPr>
          <p:nvPr/>
        </p:nvSpPr>
        <p:spPr>
          <a:xfrm>
            <a:off x="5233455" y="17556"/>
            <a:ext cx="2157945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infox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C00B9C-0FFA-2E5F-DA04-4D95DAC615D3}"/>
              </a:ext>
            </a:extLst>
          </p:cNvPr>
          <p:cNvSpPr txBox="1"/>
          <p:nvPr/>
        </p:nvSpPr>
        <p:spPr>
          <a:xfrm>
            <a:off x="4241001" y="1267673"/>
            <a:ext cx="4142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💡 Quelques sources fiables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4FD04C-FDCE-ED4E-3E76-941722F15F60}"/>
              </a:ext>
            </a:extLst>
          </p:cNvPr>
          <p:cNvSpPr txBox="1"/>
          <p:nvPr/>
        </p:nvSpPr>
        <p:spPr>
          <a:xfrm>
            <a:off x="4568558" y="2408110"/>
            <a:ext cx="411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Hugo décrypte</a:t>
            </a:r>
          </a:p>
          <a:p>
            <a:r>
              <a:rPr lang="fr-FR" sz="2400" dirty="0"/>
              <a:t>👉 Le monde des ados</a:t>
            </a:r>
          </a:p>
          <a:p>
            <a:r>
              <a:rPr lang="fr-FR" sz="2400" dirty="0"/>
              <a:t>👉 Salut l’info</a:t>
            </a:r>
          </a:p>
          <a:p>
            <a:r>
              <a:rPr lang="fr-FR" sz="2400" dirty="0"/>
              <a:t>👉 Le CLEMI</a:t>
            </a:r>
          </a:p>
          <a:p>
            <a:r>
              <a:rPr lang="fr-FR" sz="2400" dirty="0"/>
              <a:t>👉 Albert, petit journal illustré</a:t>
            </a:r>
          </a:p>
          <a:p>
            <a:r>
              <a:rPr lang="fr-FR" sz="2400" dirty="0"/>
              <a:t>👉 </a:t>
            </a:r>
            <a:r>
              <a:rPr lang="fr-FR" sz="2400" dirty="0" err="1"/>
              <a:t>What</a:t>
            </a:r>
            <a:r>
              <a:rPr lang="fr-FR" sz="2400" dirty="0"/>
              <a:t> the fake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852B91-E473-EFCF-1049-F2C97EA9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60" y="5023557"/>
            <a:ext cx="4819679" cy="11766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FF69CFD-7574-6093-B6DE-F4599A8DF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952" y="1637443"/>
            <a:ext cx="4377124" cy="8814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7CF505-89DC-E8DD-8AE4-26F3F4FCF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27" y="1698895"/>
            <a:ext cx="3724433" cy="85948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074FBBC-C4DD-CFE5-7E2E-58550AD1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218" y="3429000"/>
            <a:ext cx="2671997" cy="16955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0F948B3-2B17-E21F-F14A-A261F1BA7E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712" y="3234835"/>
            <a:ext cx="2419688" cy="114316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D220AD6-D3DF-7A6F-5625-E0ED31891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850" y="5156032"/>
            <a:ext cx="1267002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1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A61-49FB-48DF-A24B-618C5F1B6BA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7A8D29C-F1CD-E60A-5250-B044E7086F0C}"/>
              </a:ext>
            </a:extLst>
          </p:cNvPr>
          <p:cNvSpPr txBox="1">
            <a:spLocks/>
          </p:cNvSpPr>
          <p:nvPr/>
        </p:nvSpPr>
        <p:spPr>
          <a:xfrm>
            <a:off x="4185149" y="2518856"/>
            <a:ext cx="4857251" cy="1456244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solidFill>
                  <a:schemeClr val="bg1"/>
                </a:solidFill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D69869-690A-1C97-54E9-179E6A6F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24" y="2502907"/>
            <a:ext cx="1580557" cy="1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0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74431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B5A5-E124-4328-A80E-FD91B06C62A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38" y="234125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240529" y="236230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BEA50F3-E295-3FE2-06C8-A9A8407CB493}"/>
              </a:ext>
            </a:extLst>
          </p:cNvPr>
          <p:cNvGrpSpPr/>
          <p:nvPr/>
        </p:nvGrpSpPr>
        <p:grpSpPr>
          <a:xfrm>
            <a:off x="3294873" y="2188572"/>
            <a:ext cx="5026567" cy="2480856"/>
            <a:chOff x="4367263" y="2527623"/>
            <a:chExt cx="3152341" cy="901377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E7B24D8-B89F-5209-EE91-61C974E3B8B8}"/>
                </a:ext>
              </a:extLst>
            </p:cNvPr>
            <p:cNvSpPr txBox="1"/>
            <p:nvPr/>
          </p:nvSpPr>
          <p:spPr>
            <a:xfrm>
              <a:off x="4367263" y="2833628"/>
              <a:ext cx="1103130" cy="36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b="1" dirty="0"/>
                <a:t>Les</a:t>
              </a:r>
              <a:endParaRPr lang="fr-FR" sz="2800" dirty="0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5146E28-11D4-3D90-8F16-A9D3505E086B}"/>
                </a:ext>
              </a:extLst>
            </p:cNvPr>
            <p:cNvGrpSpPr/>
            <p:nvPr/>
          </p:nvGrpSpPr>
          <p:grpSpPr>
            <a:xfrm>
              <a:off x="5435600" y="2527623"/>
              <a:ext cx="2084004" cy="901377"/>
              <a:chOff x="4297748" y="2527623"/>
              <a:chExt cx="2084004" cy="901377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42F7D27D-DB5E-4B9F-2199-18837F567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785"/>
              <a:stretch/>
            </p:blipFill>
            <p:spPr>
              <a:xfrm>
                <a:off x="4297748" y="2634507"/>
                <a:ext cx="552527" cy="721907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B70597FF-623D-E6F7-874D-0B11AAA9C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6820" y="2697411"/>
                <a:ext cx="535821" cy="653440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132C1E1A-23A8-1C62-CD4D-62A358B74D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24"/>
              <a:stretch/>
            </p:blipFill>
            <p:spPr>
              <a:xfrm>
                <a:off x="5367046" y="2619262"/>
                <a:ext cx="652304" cy="809738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F53A7F78-41AE-314A-3ED6-174EED5D05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1867" r="6618"/>
              <a:stretch/>
            </p:blipFill>
            <p:spPr>
              <a:xfrm>
                <a:off x="6053590" y="2527623"/>
                <a:ext cx="328162" cy="828791"/>
              </a:xfrm>
              <a:prstGeom prst="rect">
                <a:avLst/>
              </a:prstGeom>
            </p:spPr>
          </p:pic>
        </p:grp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E9D1A372-1CB3-6002-FEC4-4068BC357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505" y="1794511"/>
            <a:ext cx="914528" cy="402963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A79FDE5-D0B6-5550-384F-065A1B7E0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8936" y="0"/>
            <a:ext cx="1409413" cy="6858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83DAB9D-FED3-F926-8C21-79CCB44A2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5427" y="4775895"/>
            <a:ext cx="570041" cy="5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72595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066E-1EA3-41CA-A4D3-631A7430F7D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8" y="229879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304029" y="231984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3594832" y="1952010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Pour regarder des vidéos sans contenu inadapté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DD167E-6541-9943-351B-42414F399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88" y="3626554"/>
            <a:ext cx="8998855" cy="15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1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97098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9C0-9E46-4568-A4A3-A09C933EE28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38" y="136525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253229" y="138630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47C92D-1402-C552-0C1E-7FBCED269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53" y="3309930"/>
            <a:ext cx="2051435" cy="1943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3594832" y="1714223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Pour faire une recherche en toute sécurité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177058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36419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C88-277D-4DBA-8A04-3F2428EFF75A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38" y="9483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265929" y="11588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B581A1-E1C1-7CC4-DA27-B125C92E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473"/>
            <a:ext cx="12192000" cy="50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5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A16B-A272-4AC1-8F8B-52BC5B52202E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38" y="30431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4329" y="30641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3695161" y="1719333"/>
            <a:ext cx="50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Pour faire une recherche en toute sécurité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49D913-9FA2-2793-97A7-00FA53EDA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011" y="3282260"/>
            <a:ext cx="2577977" cy="17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44916" y="837634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F8DD-BDAA-4274-955D-D52BF5AB253A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54" y="-2105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45645" y="0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3124200" y="1008732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Oui, mais si on est largués ?!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7C6466-68BF-88E1-1B97-4117F1DF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22" y="1764604"/>
            <a:ext cx="10713075" cy="49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5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2DC-976C-4A3F-A418-689B4C41B3E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78" y="191287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324669" y="193392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6599D6-1871-29B5-BFDE-C81FB92F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032" y="2708754"/>
            <a:ext cx="7297168" cy="457263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3632199" y="1564062"/>
            <a:ext cx="501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474717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129-C6E2-4990-96B6-3DECF50559EA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254356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256461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6599D6-1871-29B5-BFDE-C81FB92F1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98"/>
          <a:stretch/>
        </p:blipFill>
        <p:spPr>
          <a:xfrm>
            <a:off x="4415011" y="2559186"/>
            <a:ext cx="3626868" cy="457263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46895" y="1604017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parental, mais pas n’importe comment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488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CBA-5736-488F-9DEE-559D6BA46983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E999C-5394-4DA2-14A2-BC2CE8A55917}"/>
              </a:ext>
            </a:extLst>
          </p:cNvPr>
          <p:cNvSpPr/>
          <p:nvPr/>
        </p:nvSpPr>
        <p:spPr>
          <a:xfrm>
            <a:off x="898725" y="3199973"/>
            <a:ext cx="2271135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83C376-161D-8B40-027D-BD54A0A622B7}"/>
              </a:ext>
            </a:extLst>
          </p:cNvPr>
          <p:cNvSpPr/>
          <p:nvPr/>
        </p:nvSpPr>
        <p:spPr>
          <a:xfrm>
            <a:off x="3726448" y="2898228"/>
            <a:ext cx="3009203" cy="1102854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Socialisation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300AE22-AD46-0296-2E7E-4F12472B5ED7}"/>
              </a:ext>
            </a:extLst>
          </p:cNvPr>
          <p:cNvSpPr/>
          <p:nvPr/>
        </p:nvSpPr>
        <p:spPr>
          <a:xfrm>
            <a:off x="4909646" y="4426642"/>
            <a:ext cx="3243754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Recherche d’information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AAFF0B-B63F-DF0C-50F8-76FD484FC20F}"/>
              </a:ext>
            </a:extLst>
          </p:cNvPr>
          <p:cNvCxnSpPr/>
          <p:nvPr/>
        </p:nvCxnSpPr>
        <p:spPr>
          <a:xfrm>
            <a:off x="838200" y="977325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1949A7B9-5AC4-7BEC-B15A-C453D435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84" y="70468"/>
            <a:ext cx="647790" cy="82649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95FBB63-E9BA-1921-A462-14021BC6FC2D}"/>
              </a:ext>
            </a:extLst>
          </p:cNvPr>
          <p:cNvSpPr txBox="1">
            <a:spLocks/>
          </p:cNvSpPr>
          <p:nvPr/>
        </p:nvSpPr>
        <p:spPr>
          <a:xfrm>
            <a:off x="3726448" y="1154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233840-6D89-4721-91F4-109E75AE7F0C}"/>
              </a:ext>
            </a:extLst>
          </p:cNvPr>
          <p:cNvSpPr txBox="1"/>
          <p:nvPr/>
        </p:nvSpPr>
        <p:spPr>
          <a:xfrm>
            <a:off x="2140589" y="1203523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89E6DB-6D46-4C4A-7D49-099F7CE55801}"/>
              </a:ext>
            </a:extLst>
          </p:cNvPr>
          <p:cNvSpPr txBox="1"/>
          <p:nvPr/>
        </p:nvSpPr>
        <p:spPr>
          <a:xfrm>
            <a:off x="2140589" y="2016245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Capacités qu’ils permettent de développer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0216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629-8DA0-45B6-9C0D-D77B020F13C0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369640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37174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21166" y="123362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 , mais pas n’importe comment</a:t>
            </a:r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53E04-9AC6-BFB2-33CE-0BF6DB1C2350}"/>
              </a:ext>
            </a:extLst>
          </p:cNvPr>
          <p:cNvSpPr/>
          <p:nvPr/>
        </p:nvSpPr>
        <p:spPr>
          <a:xfrm>
            <a:off x="444500" y="2329720"/>
            <a:ext cx="2147205" cy="221744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Encadrer la navigation sur internet</a:t>
            </a:r>
          </a:p>
        </p:txBody>
      </p:sp>
    </p:spTree>
    <p:extLst>
      <p:ext uri="{BB962C8B-B14F-4D97-AF65-F5344CB8AC3E}">
        <p14:creationId xmlns:p14="http://schemas.microsoft.com/office/powerpoint/2010/main" val="38250520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2B4F-E1B6-4E61-AFBE-8BA8857363F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369640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37174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21166" y="123362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 , mais pas n’importe comment</a:t>
            </a:r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53E04-9AC6-BFB2-33CE-0BF6DB1C2350}"/>
              </a:ext>
            </a:extLst>
          </p:cNvPr>
          <p:cNvSpPr/>
          <p:nvPr/>
        </p:nvSpPr>
        <p:spPr>
          <a:xfrm>
            <a:off x="444500" y="2329720"/>
            <a:ext cx="2147205" cy="221744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Encadrer la navigation sur internet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67D92-9DEE-AEAD-2BE6-301857F516FD}"/>
              </a:ext>
            </a:extLst>
          </p:cNvPr>
          <p:cNvSpPr/>
          <p:nvPr/>
        </p:nvSpPr>
        <p:spPr>
          <a:xfrm>
            <a:off x="3225800" y="4080208"/>
            <a:ext cx="1396999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Définir le temps de jeu</a:t>
            </a:r>
          </a:p>
        </p:txBody>
      </p:sp>
    </p:spTree>
    <p:extLst>
      <p:ext uri="{BB962C8B-B14F-4D97-AF65-F5344CB8AC3E}">
        <p14:creationId xmlns:p14="http://schemas.microsoft.com/office/powerpoint/2010/main" val="273900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181D-827D-4D92-8838-378D47BA618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369640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37174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21166" y="123362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 , mais pas n’importe comment</a:t>
            </a:r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53E04-9AC6-BFB2-33CE-0BF6DB1C2350}"/>
              </a:ext>
            </a:extLst>
          </p:cNvPr>
          <p:cNvSpPr/>
          <p:nvPr/>
        </p:nvSpPr>
        <p:spPr>
          <a:xfrm>
            <a:off x="444500" y="2329720"/>
            <a:ext cx="2147205" cy="221744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Encadrer la navigation sur internet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67D92-9DEE-AEAD-2BE6-301857F516FD}"/>
              </a:ext>
            </a:extLst>
          </p:cNvPr>
          <p:cNvSpPr/>
          <p:nvPr/>
        </p:nvSpPr>
        <p:spPr>
          <a:xfrm>
            <a:off x="3225800" y="4080208"/>
            <a:ext cx="1396999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Définir le temps de jeu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58AFA-96FE-827A-7B6F-1DED5133BF3B}"/>
              </a:ext>
            </a:extLst>
          </p:cNvPr>
          <p:cNvSpPr/>
          <p:nvPr/>
        </p:nvSpPr>
        <p:spPr>
          <a:xfrm>
            <a:off x="4959716" y="2987395"/>
            <a:ext cx="2286000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Les bons jeux pour le bon âge</a:t>
            </a:r>
          </a:p>
        </p:txBody>
      </p:sp>
    </p:spTree>
    <p:extLst>
      <p:ext uri="{BB962C8B-B14F-4D97-AF65-F5344CB8AC3E}">
        <p14:creationId xmlns:p14="http://schemas.microsoft.com/office/powerpoint/2010/main" val="1753620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2A6-D696-40E1-94DF-04DC6BDC902B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369640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37174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21166" y="123362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 , mais pas n’importe comment</a:t>
            </a:r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53E04-9AC6-BFB2-33CE-0BF6DB1C2350}"/>
              </a:ext>
            </a:extLst>
          </p:cNvPr>
          <p:cNvSpPr/>
          <p:nvPr/>
        </p:nvSpPr>
        <p:spPr>
          <a:xfrm>
            <a:off x="444500" y="2329720"/>
            <a:ext cx="2147205" cy="221744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Encadrer la navigation sur internet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67D92-9DEE-AEAD-2BE6-301857F516FD}"/>
              </a:ext>
            </a:extLst>
          </p:cNvPr>
          <p:cNvSpPr/>
          <p:nvPr/>
        </p:nvSpPr>
        <p:spPr>
          <a:xfrm>
            <a:off x="3225800" y="4080208"/>
            <a:ext cx="1396999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Définir le temps de jeu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58AFA-96FE-827A-7B6F-1DED5133BF3B}"/>
              </a:ext>
            </a:extLst>
          </p:cNvPr>
          <p:cNvSpPr/>
          <p:nvPr/>
        </p:nvSpPr>
        <p:spPr>
          <a:xfrm>
            <a:off x="4959716" y="2987395"/>
            <a:ext cx="2286000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Les bons jeux pour le bon âge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47ED6-4175-5C50-EAFC-8715069DED3F}"/>
              </a:ext>
            </a:extLst>
          </p:cNvPr>
          <p:cNvSpPr/>
          <p:nvPr/>
        </p:nvSpPr>
        <p:spPr>
          <a:xfrm>
            <a:off x="8040006" y="2510964"/>
            <a:ext cx="1714500" cy="15621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Protéger sa vie privée</a:t>
            </a:r>
          </a:p>
        </p:txBody>
      </p:sp>
    </p:spTree>
    <p:extLst>
      <p:ext uri="{BB962C8B-B14F-4D97-AF65-F5344CB8AC3E}">
        <p14:creationId xmlns:p14="http://schemas.microsoft.com/office/powerpoint/2010/main" val="15261379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B36B-D5CC-4E41-AE86-7A833DB2B286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369640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37174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21166" y="123362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 , mais pas n’importe comment</a:t>
            </a:r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53E04-9AC6-BFB2-33CE-0BF6DB1C2350}"/>
              </a:ext>
            </a:extLst>
          </p:cNvPr>
          <p:cNvSpPr/>
          <p:nvPr/>
        </p:nvSpPr>
        <p:spPr>
          <a:xfrm>
            <a:off x="444500" y="2329720"/>
            <a:ext cx="2147205" cy="221744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Encadrer la navigation sur internet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67D92-9DEE-AEAD-2BE6-301857F516FD}"/>
              </a:ext>
            </a:extLst>
          </p:cNvPr>
          <p:cNvSpPr/>
          <p:nvPr/>
        </p:nvSpPr>
        <p:spPr>
          <a:xfrm>
            <a:off x="3225800" y="4080208"/>
            <a:ext cx="1396999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Définir le temps de jeu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58AFA-96FE-827A-7B6F-1DED5133BF3B}"/>
              </a:ext>
            </a:extLst>
          </p:cNvPr>
          <p:cNvSpPr/>
          <p:nvPr/>
        </p:nvSpPr>
        <p:spPr>
          <a:xfrm>
            <a:off x="4959716" y="2987395"/>
            <a:ext cx="2286000" cy="13462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Les bons jeux pour le bon âge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47ED6-4175-5C50-EAFC-8715069DED3F}"/>
              </a:ext>
            </a:extLst>
          </p:cNvPr>
          <p:cNvSpPr/>
          <p:nvPr/>
        </p:nvSpPr>
        <p:spPr>
          <a:xfrm>
            <a:off x="8040006" y="2510964"/>
            <a:ext cx="1714500" cy="1562100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Protéger sa vie privée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509B6A-524C-6E8E-9222-96F5471C35EA}"/>
              </a:ext>
            </a:extLst>
          </p:cNvPr>
          <p:cNvSpPr/>
          <p:nvPr/>
        </p:nvSpPr>
        <p:spPr>
          <a:xfrm>
            <a:off x="10071100" y="3940220"/>
            <a:ext cx="1396999" cy="1213879"/>
          </a:xfrm>
          <a:prstGeom prst="rect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Limiter les accès</a:t>
            </a:r>
          </a:p>
        </p:txBody>
      </p:sp>
    </p:spTree>
    <p:extLst>
      <p:ext uri="{BB962C8B-B14F-4D97-AF65-F5344CB8AC3E}">
        <p14:creationId xmlns:p14="http://schemas.microsoft.com/office/powerpoint/2010/main" val="4113581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E18D-68FA-43F9-AAD5-8E9055C9B9E8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09" y="250978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038600" y="253083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59595" y="1580686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oui, mais ce n’est pas magique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04DFB4-8CC5-CFE0-703D-F483CA667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95" y="2208775"/>
            <a:ext cx="7021410" cy="4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6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161-CB5F-498A-B14F-0CBB63B568D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oui, mais ce n’est pas magique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838200" y="3546398"/>
            <a:ext cx="248285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est toujours possible de contourner</a:t>
            </a:r>
          </a:p>
        </p:txBody>
      </p:sp>
    </p:spTree>
    <p:extLst>
      <p:ext uri="{BB962C8B-B14F-4D97-AF65-F5344CB8AC3E}">
        <p14:creationId xmlns:p14="http://schemas.microsoft.com/office/powerpoint/2010/main" val="1201493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1103-0F16-4C96-8B94-9C244062C199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oui, mais ce n’est pas magique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838200" y="3546398"/>
            <a:ext cx="248285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est toujours possible de contourner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F15295-91DD-EB57-4917-9BB99F28A5EA}"/>
              </a:ext>
            </a:extLst>
          </p:cNvPr>
          <p:cNvSpPr txBox="1"/>
          <p:nvPr/>
        </p:nvSpPr>
        <p:spPr>
          <a:xfrm>
            <a:off x="3929745" y="3042800"/>
            <a:ext cx="355600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Un contrôle parental trop stricte est contre productif</a:t>
            </a:r>
          </a:p>
        </p:txBody>
      </p:sp>
    </p:spTree>
    <p:extLst>
      <p:ext uri="{BB962C8B-B14F-4D97-AF65-F5344CB8AC3E}">
        <p14:creationId xmlns:p14="http://schemas.microsoft.com/office/powerpoint/2010/main" val="2523348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6A1E-B097-4105-9FF9-7AE4E2B6947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 contrôle parental oui, mais ce n’est pas magique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838200" y="3546398"/>
            <a:ext cx="248285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est toujours possible de contourner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F15295-91DD-EB57-4917-9BB99F28A5EA}"/>
              </a:ext>
            </a:extLst>
          </p:cNvPr>
          <p:cNvSpPr txBox="1"/>
          <p:nvPr/>
        </p:nvSpPr>
        <p:spPr>
          <a:xfrm>
            <a:off x="3929745" y="3042800"/>
            <a:ext cx="355600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Un contrôle parental trop stricte est contre productif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CD4791-C353-CE9C-9BF3-EE856C9ED90A}"/>
              </a:ext>
            </a:extLst>
          </p:cNvPr>
          <p:cNvSpPr txBox="1"/>
          <p:nvPr/>
        </p:nvSpPr>
        <p:spPr>
          <a:xfrm>
            <a:off x="8478155" y="3866180"/>
            <a:ext cx="3556000" cy="584775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communiquer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036CFFA-FA86-571D-4410-4BEE7E26C6DE}"/>
              </a:ext>
            </a:extLst>
          </p:cNvPr>
          <p:cNvSpPr/>
          <p:nvPr/>
        </p:nvSpPr>
        <p:spPr>
          <a:xfrm>
            <a:off x="7721600" y="3955506"/>
            <a:ext cx="520700" cy="365125"/>
          </a:xfrm>
          <a:prstGeom prst="rightArrow">
            <a:avLst/>
          </a:prstGeom>
          <a:solidFill>
            <a:srgbClr val="FDD500"/>
          </a:solidFill>
          <a:ln>
            <a:solidFill>
              <a:srgbClr val="FD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119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39A-B11D-4272-A1FA-C9C695FC74BF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La bonne pratique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1346200" y="3256378"/>
            <a:ext cx="248285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Informer</a:t>
            </a:r>
            <a:r>
              <a:rPr lang="fr-FR" sz="3200" dirty="0"/>
              <a:t> son enfant</a:t>
            </a:r>
          </a:p>
        </p:txBody>
      </p:sp>
    </p:spTree>
    <p:extLst>
      <p:ext uri="{BB962C8B-B14F-4D97-AF65-F5344CB8AC3E}">
        <p14:creationId xmlns:p14="http://schemas.microsoft.com/office/powerpoint/2010/main" val="75126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18-875B-4C4A-9EF1-C9C76BB265F4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E999C-5394-4DA2-14A2-BC2CE8A55917}"/>
              </a:ext>
            </a:extLst>
          </p:cNvPr>
          <p:cNvSpPr/>
          <p:nvPr/>
        </p:nvSpPr>
        <p:spPr>
          <a:xfrm>
            <a:off x="898725" y="3199973"/>
            <a:ext cx="2271135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Capacité de réflexion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83C376-161D-8B40-027D-BD54A0A622B7}"/>
              </a:ext>
            </a:extLst>
          </p:cNvPr>
          <p:cNvSpPr/>
          <p:nvPr/>
        </p:nvSpPr>
        <p:spPr>
          <a:xfrm>
            <a:off x="3726448" y="2898228"/>
            <a:ext cx="3009203" cy="1102854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Socialisation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2D3D78E-680E-5426-7FC6-B24F465587C0}"/>
              </a:ext>
            </a:extLst>
          </p:cNvPr>
          <p:cNvSpPr/>
          <p:nvPr/>
        </p:nvSpPr>
        <p:spPr>
          <a:xfrm>
            <a:off x="8610600" y="3817388"/>
            <a:ext cx="2922351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Valorisation des talents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45B5700-9B8A-9366-5126-901E5F9BC5A2}"/>
              </a:ext>
            </a:extLst>
          </p:cNvPr>
          <p:cNvCxnSpPr/>
          <p:nvPr/>
        </p:nvCxnSpPr>
        <p:spPr>
          <a:xfrm>
            <a:off x="838200" y="977325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668FCE77-CF1C-F011-7F4E-5E39F73D3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84" y="70468"/>
            <a:ext cx="647790" cy="82649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9349E0C1-51F3-F3F2-9063-8FCCFE278946}"/>
              </a:ext>
            </a:extLst>
          </p:cNvPr>
          <p:cNvSpPr txBox="1">
            <a:spLocks/>
          </p:cNvSpPr>
          <p:nvPr/>
        </p:nvSpPr>
        <p:spPr>
          <a:xfrm>
            <a:off x="3726448" y="1154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0531D8-DEA1-4B80-1E45-13B7FA8F4218}"/>
              </a:ext>
            </a:extLst>
          </p:cNvPr>
          <p:cNvSpPr txBox="1"/>
          <p:nvPr/>
        </p:nvSpPr>
        <p:spPr>
          <a:xfrm>
            <a:off x="2140589" y="1203523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CAEF24E-BCE5-C363-B1DD-030611697C2B}"/>
              </a:ext>
            </a:extLst>
          </p:cNvPr>
          <p:cNvSpPr txBox="1"/>
          <p:nvPr/>
        </p:nvSpPr>
        <p:spPr>
          <a:xfrm>
            <a:off x="2140589" y="2016245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Capacités qu’ils permettent de développer :</a:t>
            </a:r>
            <a:endParaRPr lang="fr-FR" sz="28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C76E9D7-EC05-148C-9407-A47BF29E20E7}"/>
              </a:ext>
            </a:extLst>
          </p:cNvPr>
          <p:cNvSpPr/>
          <p:nvPr/>
        </p:nvSpPr>
        <p:spPr>
          <a:xfrm>
            <a:off x="4909646" y="4426642"/>
            <a:ext cx="3243754" cy="160985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Recherche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4683654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04E-E940-4A64-8AE7-678291D7F7EB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La bonne pratique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1346200" y="3256378"/>
            <a:ext cx="248285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Informer</a:t>
            </a:r>
            <a:r>
              <a:rPr lang="fr-FR" sz="3200" dirty="0"/>
              <a:t> son enfant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F15295-91DD-EB57-4917-9BB99F28A5EA}"/>
              </a:ext>
            </a:extLst>
          </p:cNvPr>
          <p:cNvSpPr txBox="1"/>
          <p:nvPr/>
        </p:nvSpPr>
        <p:spPr>
          <a:xfrm>
            <a:off x="4488545" y="3866180"/>
            <a:ext cx="355600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Accompagner</a:t>
            </a:r>
            <a:r>
              <a:rPr lang="fr-FR" sz="3200" dirty="0"/>
              <a:t> dans l’éducation au numérique</a:t>
            </a:r>
          </a:p>
        </p:txBody>
      </p:sp>
    </p:spTree>
    <p:extLst>
      <p:ext uri="{BB962C8B-B14F-4D97-AF65-F5344CB8AC3E}">
        <p14:creationId xmlns:p14="http://schemas.microsoft.com/office/powerpoint/2010/main" val="2960770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941F-5309-41BB-95F6-C43D987A93A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484995" y="1728242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La bonne pratique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035F1-D661-74F6-4198-5BAA5C83E4D2}"/>
              </a:ext>
            </a:extLst>
          </p:cNvPr>
          <p:cNvSpPr txBox="1"/>
          <p:nvPr/>
        </p:nvSpPr>
        <p:spPr>
          <a:xfrm>
            <a:off x="1346200" y="3256378"/>
            <a:ext cx="248285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Informer</a:t>
            </a:r>
            <a:r>
              <a:rPr lang="fr-FR" sz="3200" dirty="0"/>
              <a:t> son enfant en amont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F15295-91DD-EB57-4917-9BB99F28A5EA}"/>
              </a:ext>
            </a:extLst>
          </p:cNvPr>
          <p:cNvSpPr txBox="1"/>
          <p:nvPr/>
        </p:nvSpPr>
        <p:spPr>
          <a:xfrm>
            <a:off x="4488545" y="3866180"/>
            <a:ext cx="3556000" cy="1569660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Accompagner</a:t>
            </a:r>
            <a:r>
              <a:rPr lang="fr-FR" sz="3200" dirty="0"/>
              <a:t> dans l’éducation au numérique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CD4791-C353-CE9C-9BF3-EE856C9ED90A}"/>
              </a:ext>
            </a:extLst>
          </p:cNvPr>
          <p:cNvSpPr txBox="1"/>
          <p:nvPr/>
        </p:nvSpPr>
        <p:spPr>
          <a:xfrm>
            <a:off x="8452755" y="3337585"/>
            <a:ext cx="3556000" cy="584775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Ne </a:t>
            </a:r>
            <a:r>
              <a:rPr lang="fr-FR" sz="3200" b="1" dirty="0"/>
              <a:t>pas être invasif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19423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7294-BF9C-48FA-8AF7-E14AA4876CBB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593850" y="1476558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La bonne pratique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7FE1AE-B6B2-5846-19E9-9B61A523A14A}"/>
              </a:ext>
            </a:extLst>
          </p:cNvPr>
          <p:cNvSpPr txBox="1"/>
          <p:nvPr/>
        </p:nvSpPr>
        <p:spPr>
          <a:xfrm>
            <a:off x="2266950" y="2061333"/>
            <a:ext cx="833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👉 e-enfance.org/informer/controle-parental/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FB902A-3292-0126-3120-E3A1D0C1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3357"/>
            <a:ext cx="12192000" cy="3764643"/>
          </a:xfrm>
          <a:prstGeom prst="rect">
            <a:avLst/>
          </a:prstGeom>
          <a:ln>
            <a:solidFill>
              <a:srgbClr val="FDD500"/>
            </a:solidFill>
          </a:ln>
        </p:spPr>
      </p:pic>
    </p:spTree>
    <p:extLst>
      <p:ext uri="{BB962C8B-B14F-4D97-AF65-F5344CB8AC3E}">
        <p14:creationId xmlns:p14="http://schemas.microsoft.com/office/powerpoint/2010/main" val="2120941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2FA1-ADB1-4064-991D-C80EE5D21C0E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💡 La bonne pratique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B9AAB1-88E1-BD1C-6BC7-41B82786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068087"/>
            <a:ext cx="4114800" cy="45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98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E5FD-ABF3-42C6-8EBC-251CBDA4E27E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cas « d’accident d’image »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C82930-10F5-5293-B156-5363BDC2A56D}"/>
              </a:ext>
            </a:extLst>
          </p:cNvPr>
          <p:cNvSpPr txBox="1"/>
          <p:nvPr/>
        </p:nvSpPr>
        <p:spPr>
          <a:xfrm>
            <a:off x="1030970" y="251752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09802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22CF-EE8E-4F1C-A9DC-C9E3A37B6118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cas « d’accident d’image »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C82930-10F5-5293-B156-5363BDC2A56D}"/>
              </a:ext>
            </a:extLst>
          </p:cNvPr>
          <p:cNvSpPr txBox="1"/>
          <p:nvPr/>
        </p:nvSpPr>
        <p:spPr>
          <a:xfrm>
            <a:off x="1030970" y="251752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0797A4-9851-4545-C488-C118A8ED98CD}"/>
              </a:ext>
            </a:extLst>
          </p:cNvPr>
          <p:cNvSpPr txBox="1"/>
          <p:nvPr/>
        </p:nvSpPr>
        <p:spPr>
          <a:xfrm>
            <a:off x="3922452" y="3560133"/>
            <a:ext cx="3021391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Être </a:t>
            </a:r>
            <a:r>
              <a:rPr lang="fr-FR" sz="3200" b="1" dirty="0" err="1"/>
              <a:t>compréhensif·ve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129695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5F22-E896-4646-AE95-E91AE274EC2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cas « d’accident d’image »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C82930-10F5-5293-B156-5363BDC2A56D}"/>
              </a:ext>
            </a:extLst>
          </p:cNvPr>
          <p:cNvSpPr txBox="1"/>
          <p:nvPr/>
        </p:nvSpPr>
        <p:spPr>
          <a:xfrm>
            <a:off x="1030970" y="251752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0797A4-9851-4545-C488-C118A8ED98CD}"/>
              </a:ext>
            </a:extLst>
          </p:cNvPr>
          <p:cNvSpPr txBox="1"/>
          <p:nvPr/>
        </p:nvSpPr>
        <p:spPr>
          <a:xfrm>
            <a:off x="3922452" y="3560133"/>
            <a:ext cx="3021391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Être </a:t>
            </a:r>
            <a:r>
              <a:rPr lang="fr-FR" sz="3200" b="1" dirty="0" err="1"/>
              <a:t>compréhensif·ve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F5C106-9CBC-4BE2-B125-EB978B91CEF9}"/>
              </a:ext>
            </a:extLst>
          </p:cNvPr>
          <p:cNvSpPr txBox="1"/>
          <p:nvPr/>
        </p:nvSpPr>
        <p:spPr>
          <a:xfrm>
            <a:off x="7462385" y="289039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506207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DDBF-9CC7-4B3D-AF6A-E8BC4711DBAC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cas « d’accident d’image »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C82930-10F5-5293-B156-5363BDC2A56D}"/>
              </a:ext>
            </a:extLst>
          </p:cNvPr>
          <p:cNvSpPr txBox="1"/>
          <p:nvPr/>
        </p:nvSpPr>
        <p:spPr>
          <a:xfrm>
            <a:off x="1030970" y="251752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0797A4-9851-4545-C488-C118A8ED98CD}"/>
              </a:ext>
            </a:extLst>
          </p:cNvPr>
          <p:cNvSpPr txBox="1"/>
          <p:nvPr/>
        </p:nvSpPr>
        <p:spPr>
          <a:xfrm>
            <a:off x="3922452" y="3560133"/>
            <a:ext cx="3021391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Être </a:t>
            </a:r>
            <a:r>
              <a:rPr lang="fr-FR" sz="3200" b="1" dirty="0" err="1"/>
              <a:t>compréhensif·ve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F5C106-9CBC-4BE2-B125-EB978B91CEF9}"/>
              </a:ext>
            </a:extLst>
          </p:cNvPr>
          <p:cNvSpPr txBox="1"/>
          <p:nvPr/>
        </p:nvSpPr>
        <p:spPr>
          <a:xfrm>
            <a:off x="7462385" y="289039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6C638F-CAE9-BAFB-C3D2-785B9575992E}"/>
              </a:ext>
            </a:extLst>
          </p:cNvPr>
          <p:cNvSpPr txBox="1"/>
          <p:nvPr/>
        </p:nvSpPr>
        <p:spPr>
          <a:xfrm>
            <a:off x="1799394" y="5221727"/>
            <a:ext cx="1343856" cy="584775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Avertir</a:t>
            </a:r>
          </a:p>
        </p:txBody>
      </p:sp>
    </p:spTree>
    <p:extLst>
      <p:ext uri="{BB962C8B-B14F-4D97-AF65-F5344CB8AC3E}">
        <p14:creationId xmlns:p14="http://schemas.microsoft.com/office/powerpoint/2010/main" val="2138404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3727-F29E-4C89-847E-A12E4D7F456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158BE0C-195D-35B3-9DE7-F13E8523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9" y="208742"/>
            <a:ext cx="847843" cy="78115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165600" y="210847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Les contenus inadaptés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325571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cas « d’accident d’image »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C82930-10F5-5293-B156-5363BDC2A56D}"/>
              </a:ext>
            </a:extLst>
          </p:cNvPr>
          <p:cNvSpPr txBox="1"/>
          <p:nvPr/>
        </p:nvSpPr>
        <p:spPr>
          <a:xfrm>
            <a:off x="1030970" y="251752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0797A4-9851-4545-C488-C118A8ED98CD}"/>
              </a:ext>
            </a:extLst>
          </p:cNvPr>
          <p:cNvSpPr txBox="1"/>
          <p:nvPr/>
        </p:nvSpPr>
        <p:spPr>
          <a:xfrm>
            <a:off x="3922452" y="3560133"/>
            <a:ext cx="3021391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Être </a:t>
            </a:r>
            <a:r>
              <a:rPr lang="fr-FR" sz="3200" b="1" dirty="0" err="1"/>
              <a:t>compréhensif·ve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F5C106-9CBC-4BE2-B125-EB978B91CEF9}"/>
              </a:ext>
            </a:extLst>
          </p:cNvPr>
          <p:cNvSpPr txBox="1"/>
          <p:nvPr/>
        </p:nvSpPr>
        <p:spPr>
          <a:xfrm>
            <a:off x="7462385" y="2890391"/>
            <a:ext cx="2550430" cy="1077218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Il faut pouvoir </a:t>
            </a:r>
            <a:r>
              <a:rPr lang="fr-FR" sz="3200" b="1" dirty="0"/>
              <a:t>en parler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6C638F-CAE9-BAFB-C3D2-785B9575992E}"/>
              </a:ext>
            </a:extLst>
          </p:cNvPr>
          <p:cNvSpPr txBox="1"/>
          <p:nvPr/>
        </p:nvSpPr>
        <p:spPr>
          <a:xfrm>
            <a:off x="1799394" y="5221727"/>
            <a:ext cx="1343856" cy="584775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Avertir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D0F5F1-3C3E-137B-0F55-67A5540084FC}"/>
              </a:ext>
            </a:extLst>
          </p:cNvPr>
          <p:cNvSpPr txBox="1"/>
          <p:nvPr/>
        </p:nvSpPr>
        <p:spPr>
          <a:xfrm>
            <a:off x="6095999" y="5204463"/>
            <a:ext cx="1743075" cy="584775"/>
          </a:xfrm>
          <a:prstGeom prst="rect">
            <a:avLst/>
          </a:prstGeom>
          <a:noFill/>
          <a:ln w="19050">
            <a:solidFill>
              <a:srgbClr val="FDD5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/>
              <a:t>Informer</a:t>
            </a:r>
          </a:p>
        </p:txBody>
      </p:sp>
    </p:spTree>
    <p:extLst>
      <p:ext uri="{BB962C8B-B14F-4D97-AF65-F5344CB8AC3E}">
        <p14:creationId xmlns:p14="http://schemas.microsoft.com/office/powerpoint/2010/main" val="1189065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9A04-3937-484B-B54F-F597A33B630D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911725" y="145651"/>
            <a:ext cx="236855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latin typeface="Brush Script MT" panose="03060802040406070304" pitchFamily="66" charset="0"/>
              </a:rPr>
              <a:t>Synthèse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3B1EF-8625-3D0E-1994-F11FBA16575E}"/>
              </a:ext>
            </a:extLst>
          </p:cNvPr>
          <p:cNvSpPr txBox="1"/>
          <p:nvPr/>
        </p:nvSpPr>
        <p:spPr>
          <a:xfrm>
            <a:off x="1314450" y="1569610"/>
            <a:ext cx="9563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Pour retrouver des outils, et liens utiles,</a:t>
            </a:r>
          </a:p>
          <a:p>
            <a:pPr algn="ctr"/>
            <a:r>
              <a:rPr lang="fr-FR" sz="3200" dirty="0"/>
              <a:t>Rendez-vous</a:t>
            </a:r>
          </a:p>
          <a:p>
            <a:pPr algn="ctr"/>
            <a:r>
              <a:rPr lang="fr-FR" sz="3200" dirty="0"/>
              <a:t>sur le site de la Section-7 </a:t>
            </a:r>
          </a:p>
          <a:p>
            <a:pPr algn="ctr"/>
            <a:r>
              <a:rPr lang="fr-FR" sz="3200" dirty="0"/>
              <a:t>Division secrète dont font partie vos enfants 😉 !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0797A4-9851-4545-C488-C118A8ED98CD}"/>
              </a:ext>
            </a:extLst>
          </p:cNvPr>
          <p:cNvSpPr txBox="1"/>
          <p:nvPr/>
        </p:nvSpPr>
        <p:spPr>
          <a:xfrm>
            <a:off x="2459369" y="4041401"/>
            <a:ext cx="7273262" cy="584775"/>
          </a:xfrm>
          <a:prstGeom prst="rect">
            <a:avLst/>
          </a:prstGeom>
          <a:noFill/>
          <a:ln w="19050">
            <a:solidFill>
              <a:srgbClr val="004A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👉 division-7.github.io/coin-des-parents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7315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9840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C895-35CB-4557-B697-C9B99FB9927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EF8276-ACE7-F7F4-86D1-5DF49145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36" y="91546"/>
            <a:ext cx="647790" cy="8264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B2E4033-412F-42E2-F761-F63E1C18E327}"/>
              </a:ext>
            </a:extLst>
          </p:cNvPr>
          <p:cNvSpPr txBox="1">
            <a:spLocks/>
          </p:cNvSpPr>
          <p:nvPr/>
        </p:nvSpPr>
        <p:spPr>
          <a:xfrm>
            <a:off x="3581400" y="136525"/>
            <a:ext cx="914400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dirty="0">
                <a:latin typeface="Brush Script MT" panose="03060802040406070304" pitchFamily="66" charset="0"/>
              </a:rPr>
              <a:t>Le temps passé sur les écrans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10B530-8AD2-8D6D-FE09-CF069B6B59AA}"/>
              </a:ext>
            </a:extLst>
          </p:cNvPr>
          <p:cNvSpPr txBox="1"/>
          <p:nvPr/>
        </p:nvSpPr>
        <p:spPr>
          <a:xfrm>
            <a:off x="2140590" y="1243014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👉 Les effets des écrans :</a:t>
            </a:r>
            <a:endParaRPr lang="fr-FR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26C375-E40A-9FAF-5C77-1476FBDF44C3}"/>
              </a:ext>
            </a:extLst>
          </p:cNvPr>
          <p:cNvSpPr txBox="1"/>
          <p:nvPr/>
        </p:nvSpPr>
        <p:spPr>
          <a:xfrm>
            <a:off x="2140589" y="1813548"/>
            <a:ext cx="79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Dommages qu’ils peuvent causer :</a:t>
            </a:r>
            <a:endParaRPr lang="fr-FR" sz="28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D8EAD79-64BB-0829-EE2C-725A0416621B}"/>
              </a:ext>
            </a:extLst>
          </p:cNvPr>
          <p:cNvSpPr/>
          <p:nvPr/>
        </p:nvSpPr>
        <p:spPr>
          <a:xfrm>
            <a:off x="547027" y="2898227"/>
            <a:ext cx="3325545" cy="230886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Problèmes oculaires</a:t>
            </a:r>
          </a:p>
        </p:txBody>
      </p:sp>
    </p:spTree>
    <p:extLst>
      <p:ext uri="{BB962C8B-B14F-4D97-AF65-F5344CB8AC3E}">
        <p14:creationId xmlns:p14="http://schemas.microsoft.com/office/powerpoint/2010/main" val="29417826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33623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90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13DD-814A-4790-B1E4-A503BD82C071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17D4A2A-0D00-C456-44F8-576B342EEEFD}"/>
              </a:ext>
            </a:extLst>
          </p:cNvPr>
          <p:cNvSpPr txBox="1">
            <a:spLocks/>
          </p:cNvSpPr>
          <p:nvPr/>
        </p:nvSpPr>
        <p:spPr>
          <a:xfrm>
            <a:off x="4911725" y="136525"/>
            <a:ext cx="2368550" cy="86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dirty="0">
                <a:latin typeface="Brush Script MT" panose="03060802040406070304" pitchFamily="66" charset="0"/>
              </a:rPr>
              <a:t>Synthèse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A1618A-12C4-2263-7FCB-745F1D2BA658}"/>
              </a:ext>
            </a:extLst>
          </p:cNvPr>
          <p:cNvSpPr txBox="1"/>
          <p:nvPr/>
        </p:nvSpPr>
        <p:spPr>
          <a:xfrm>
            <a:off x="838200" y="303458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💡 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25851806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4AAD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DFE7-A5BA-4CE9-9568-01B44D53EBA2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E-parentalité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E46ABE7-2E2A-44F4-BE69-6B67A3556B69}"/>
              </a:ext>
            </a:extLst>
          </p:cNvPr>
          <p:cNvGrpSpPr/>
          <p:nvPr/>
        </p:nvGrpSpPr>
        <p:grpSpPr>
          <a:xfrm>
            <a:off x="2860249" y="6000217"/>
            <a:ext cx="10299569" cy="453361"/>
            <a:chOff x="2927155" y="5806913"/>
            <a:chExt cx="10515600" cy="62336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D191D38-B41B-4407-ABF0-3B7830589F25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62B1C44-1718-42E8-A2CD-841A6BD76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2761</Words>
  <Application>Microsoft Office PowerPoint</Application>
  <PresentationFormat>Grand écran</PresentationFormat>
  <Paragraphs>698</Paragraphs>
  <Slides>91</Slides>
  <Notes>90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7" baseType="lpstr">
      <vt:lpstr>Arial</vt:lpstr>
      <vt:lpstr>Brush Script MT</vt:lpstr>
      <vt:lpstr>Calibri</vt:lpstr>
      <vt:lpstr>Calibri Light</vt:lpstr>
      <vt:lpstr>Symbol</vt:lpstr>
      <vt:lpstr>Thème Office</vt:lpstr>
      <vt:lpstr>Parentalité et numérique</vt:lpstr>
      <vt:lpstr>Faisons connaissance</vt:lpstr>
      <vt:lpstr>Tout un programme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Partons du début !</vt:lpstr>
      <vt:lpstr>💡 Bon à savoir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Parentalité et numérique</dc:title>
  <dc:creator>Conseiller Numérique - Mairie Peyruis</dc:creator>
  <cp:lastModifiedBy>HUBDUSUD_CM1</cp:lastModifiedBy>
  <cp:revision>9</cp:revision>
  <dcterms:created xsi:type="dcterms:W3CDTF">2022-06-21T09:20:44Z</dcterms:created>
  <dcterms:modified xsi:type="dcterms:W3CDTF">2024-07-12T10:44:15Z</dcterms:modified>
</cp:coreProperties>
</file>